
<file path=[Content_Types].xml><?xml version="1.0" encoding="utf-8"?>
<Types xmlns="http://schemas.openxmlformats.org/package/2006/content-types">
  <Default Extension="emf" ContentType="image/x-emf"/>
  <Default Extension="fntdata" ContentType="application/x-fontdata"/>
  <Default Extension="gif" ContentType="image/gif"/>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262" r:id="rId2"/>
    <p:sldId id="258" r:id="rId3"/>
    <p:sldId id="260" r:id="rId4"/>
    <p:sldId id="261" r:id="rId5"/>
    <p:sldId id="283" r:id="rId6"/>
    <p:sldId id="284" r:id="rId7"/>
    <p:sldId id="285" r:id="rId8"/>
    <p:sldId id="286" r:id="rId9"/>
    <p:sldId id="281" r:id="rId10"/>
    <p:sldId id="267" r:id="rId11"/>
    <p:sldId id="299" r:id="rId12"/>
    <p:sldId id="300" r:id="rId13"/>
    <p:sldId id="287" r:id="rId14"/>
    <p:sldId id="288" r:id="rId15"/>
    <p:sldId id="289" r:id="rId16"/>
    <p:sldId id="290" r:id="rId17"/>
    <p:sldId id="291" r:id="rId18"/>
    <p:sldId id="292" r:id="rId19"/>
    <p:sldId id="293" r:id="rId20"/>
    <p:sldId id="298" r:id="rId21"/>
    <p:sldId id="328" r:id="rId22"/>
    <p:sldId id="323" r:id="rId23"/>
    <p:sldId id="257" r:id="rId24"/>
    <p:sldId id="324" r:id="rId25"/>
    <p:sldId id="325" r:id="rId26"/>
    <p:sldId id="326" r:id="rId27"/>
    <p:sldId id="327" r:id="rId28"/>
    <p:sldId id="301" r:id="rId29"/>
    <p:sldId id="319" r:id="rId30"/>
    <p:sldId id="322" r:id="rId31"/>
    <p:sldId id="314" r:id="rId32"/>
    <p:sldId id="315" r:id="rId33"/>
    <p:sldId id="316" r:id="rId34"/>
    <p:sldId id="320" r:id="rId35"/>
    <p:sldId id="273" r:id="rId36"/>
    <p:sldId id="279" r:id="rId37"/>
    <p:sldId id="295" r:id="rId38"/>
    <p:sldId id="294" r:id="rId39"/>
    <p:sldId id="296" r:id="rId40"/>
    <p:sldId id="307" r:id="rId41"/>
    <p:sldId id="308" r:id="rId42"/>
    <p:sldId id="309" r:id="rId43"/>
    <p:sldId id="310" r:id="rId44"/>
    <p:sldId id="311" r:id="rId45"/>
    <p:sldId id="312" r:id="rId46"/>
    <p:sldId id="317" r:id="rId47"/>
    <p:sldId id="318" r:id="rId48"/>
    <p:sldId id="274" r:id="rId49"/>
    <p:sldId id="302" r:id="rId50"/>
    <p:sldId id="303" r:id="rId51"/>
    <p:sldId id="304" r:id="rId52"/>
    <p:sldId id="305" r:id="rId53"/>
    <p:sldId id="306" r:id="rId54"/>
    <p:sldId id="275" r:id="rId55"/>
    <p:sldId id="330" r:id="rId56"/>
    <p:sldId id="329" r:id="rId57"/>
    <p:sldId id="331" r:id="rId58"/>
    <p:sldId id="282" r:id="rId59"/>
  </p:sldIdLst>
  <p:sldSz cx="12192000" cy="6858000"/>
  <p:notesSz cx="6858000" cy="9144000"/>
  <p:embeddedFontLst>
    <p:embeddedFont>
      <p:font typeface="Algerian" panose="04020705040A02060702" pitchFamily="82" charset="0"/>
      <p:regular r:id="rId61"/>
    </p:embeddedFont>
    <p:embeddedFont>
      <p:font typeface="Bell MT" panose="02020503060305020303" pitchFamily="18" charset="0"/>
      <p:regular r:id="rId62"/>
      <p:bold r:id="rId63"/>
      <p:italic r:id="rId64"/>
    </p:embeddedFont>
    <p:embeddedFont>
      <p:font typeface="Calibri" panose="020F0502020204030204" pitchFamily="34" charset="0"/>
      <p:regular r:id="rId65"/>
      <p:bold r:id="rId66"/>
      <p:italic r:id="rId67"/>
      <p:boldItalic r:id="rId68"/>
    </p:embeddedFont>
    <p:embeddedFont>
      <p:font typeface="Calibri Light" panose="020F0302020204030204" pitchFamily="34" charset="0"/>
      <p:regular r:id="rId69"/>
      <p:italic r:id="rId70"/>
    </p:embeddedFont>
    <p:embeddedFont>
      <p:font typeface="Castellar" panose="020A0402060406010301" pitchFamily="18" charset="0"/>
      <p:regular r:id="rId71"/>
    </p:embeddedFont>
    <p:embeddedFont>
      <p:font typeface="Microsoft JhengHei" panose="020B0604030504040204" pitchFamily="34" charset="-120"/>
      <p:regular r:id="rId72"/>
      <p:bold r:id="rId73"/>
    </p:embeddedFont>
    <p:embeddedFont>
      <p:font typeface="Microsoft JhengHei UI" panose="020B0604030504040204" pitchFamily="34" charset="-120"/>
      <p:regular r:id="rId74"/>
      <p:bold r:id="rId75"/>
    </p:embeddedFont>
    <p:embeddedFont>
      <p:font typeface="等线" panose="02010600030101010101" pitchFamily="2" charset="-122"/>
      <p:regular r:id="rId76"/>
      <p:bold r:id="rId7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0"/>
    <a:srgbClr val="8E9CAC"/>
    <a:srgbClr val="4F5261"/>
    <a:srgbClr val="393B45"/>
    <a:srgbClr val="9EAAB8"/>
    <a:srgbClr val="ACB6C2"/>
    <a:srgbClr val="1C6A45"/>
    <a:srgbClr val="207C50"/>
    <a:srgbClr val="808E7B"/>
    <a:srgbClr val="ABD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83" autoAdjust="0"/>
    <p:restoredTop sz="69800" autoAdjust="0"/>
  </p:normalViewPr>
  <p:slideViewPr>
    <p:cSldViewPr snapToGrid="0">
      <p:cViewPr varScale="1">
        <p:scale>
          <a:sx n="60" d="100"/>
          <a:sy n="60" d="100"/>
        </p:scale>
        <p:origin x="1838" y="43"/>
      </p:cViewPr>
      <p:guideLst>
        <p:guide orient="horz" pos="2160"/>
        <p:guide pos="3840"/>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MComic PRC Medium"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MComic PRC Medium" panose="00000500000000000000" pitchFamily="2" charset="-122"/>
              </a:defRPr>
            </a:lvl1pPr>
          </a:lstStyle>
          <a:p>
            <a:fld id="{9FD466CF-55C4-49A4-B953-8B9A9C99DAE2}" type="datetimeFigureOut">
              <a:rPr lang="zh-CN" altLang="en-US" smtClean="0"/>
              <a:pPr/>
              <a:t>2020/6/4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MComic PRC Medium"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MComic PRC Medium" panose="00000500000000000000" pitchFamily="2" charset="-122"/>
              </a:defRPr>
            </a:lvl1pPr>
          </a:lstStyle>
          <a:p>
            <a:fld id="{32BC4255-67D1-48A7-BC35-B563C305CB1A}" type="slidenum">
              <a:rPr lang="zh-CN" altLang="en-US" smtClean="0"/>
              <a:pPr/>
              <a:t>‹#›</a:t>
            </a:fld>
            <a:endParaRPr lang="zh-CN" altLang="en-US" dirty="0"/>
          </a:p>
        </p:txBody>
      </p:sp>
    </p:spTree>
    <p:extLst>
      <p:ext uri="{BB962C8B-B14F-4D97-AF65-F5344CB8AC3E}">
        <p14:creationId xmlns:p14="http://schemas.microsoft.com/office/powerpoint/2010/main" val="356118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Comic PRC Medium" panose="00000500000000000000" pitchFamily="2" charset="-122"/>
        <a:cs typeface="+mn-cs"/>
      </a:defRPr>
    </a:lvl1pPr>
    <a:lvl2pPr marL="457200" algn="l" defTabSz="914400" rtl="0" eaLnBrk="1" latinLnBrk="0" hangingPunct="1">
      <a:defRPr sz="1200" kern="1200">
        <a:solidFill>
          <a:schemeClr val="tx1"/>
        </a:solidFill>
        <a:latin typeface="+mn-lt"/>
        <a:ea typeface="MComic PRC Medium" panose="00000500000000000000" pitchFamily="2" charset="-122"/>
        <a:cs typeface="+mn-cs"/>
      </a:defRPr>
    </a:lvl2pPr>
    <a:lvl3pPr marL="914400" algn="l" defTabSz="914400" rtl="0" eaLnBrk="1" latinLnBrk="0" hangingPunct="1">
      <a:defRPr sz="1200" kern="1200">
        <a:solidFill>
          <a:schemeClr val="tx1"/>
        </a:solidFill>
        <a:latin typeface="+mn-lt"/>
        <a:ea typeface="MComic PRC Medium" panose="00000500000000000000" pitchFamily="2" charset="-122"/>
        <a:cs typeface="+mn-cs"/>
      </a:defRPr>
    </a:lvl3pPr>
    <a:lvl4pPr marL="1371600" algn="l" defTabSz="914400" rtl="0" eaLnBrk="1" latinLnBrk="0" hangingPunct="1">
      <a:defRPr sz="1200" kern="1200">
        <a:solidFill>
          <a:schemeClr val="tx1"/>
        </a:solidFill>
        <a:latin typeface="+mn-lt"/>
        <a:ea typeface="MComic PRC Medium" panose="00000500000000000000" pitchFamily="2" charset="-122"/>
        <a:cs typeface="+mn-cs"/>
      </a:defRPr>
    </a:lvl4pPr>
    <a:lvl5pPr marL="1828800" algn="l" defTabSz="914400" rtl="0" eaLnBrk="1" latinLnBrk="0" hangingPunct="1">
      <a:defRPr sz="1200" kern="1200">
        <a:solidFill>
          <a:schemeClr val="tx1"/>
        </a:solidFill>
        <a:latin typeface="+mn-lt"/>
        <a:ea typeface="MComic PRC Medium"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Good afternoon, ladies and gentlemen, welcome to our game introduction.</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1</a:t>
            </a:fld>
            <a:endParaRPr lang="zh-CN" altLang="en-US" dirty="0"/>
          </a:p>
        </p:txBody>
      </p:sp>
    </p:spTree>
    <p:extLst>
      <p:ext uri="{BB962C8B-B14F-4D97-AF65-F5344CB8AC3E}">
        <p14:creationId xmlns:p14="http://schemas.microsoft.com/office/powerpoint/2010/main" val="2589297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BC4255-67D1-48A7-BC35-B563C305CB1A}" type="slidenum">
              <a:rPr lang="zh-CN" altLang="en-US" smtClean="0"/>
              <a:t>10</a:t>
            </a:fld>
            <a:endParaRPr lang="zh-CN" altLang="en-US"/>
          </a:p>
        </p:txBody>
      </p:sp>
    </p:spTree>
    <p:extLst>
      <p:ext uri="{BB962C8B-B14F-4D97-AF65-F5344CB8AC3E}">
        <p14:creationId xmlns:p14="http://schemas.microsoft.com/office/powerpoint/2010/main" val="899695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cyx</a:t>
            </a:r>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11</a:t>
            </a:fld>
            <a:endParaRPr lang="zh-CN" altLang="en-US" dirty="0"/>
          </a:p>
        </p:txBody>
      </p:sp>
    </p:spTree>
    <p:extLst>
      <p:ext uri="{BB962C8B-B14F-4D97-AF65-F5344CB8AC3E}">
        <p14:creationId xmlns:p14="http://schemas.microsoft.com/office/powerpoint/2010/main" val="177906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cyx</a:t>
            </a:r>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12</a:t>
            </a:fld>
            <a:endParaRPr lang="zh-CN" altLang="en-US" dirty="0"/>
          </a:p>
        </p:txBody>
      </p:sp>
    </p:spTree>
    <p:extLst>
      <p:ext uri="{BB962C8B-B14F-4D97-AF65-F5344CB8AC3E}">
        <p14:creationId xmlns:p14="http://schemas.microsoft.com/office/powerpoint/2010/main" val="3635897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About explore part, we totally have six scenes, different worlds have diverse NPC, sky and lights.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13</a:t>
            </a:fld>
            <a:endParaRPr lang="zh-CN" altLang="en-US" dirty="0"/>
          </a:p>
        </p:txBody>
      </p:sp>
    </p:spTree>
    <p:extLst>
      <p:ext uri="{BB962C8B-B14F-4D97-AF65-F5344CB8AC3E}">
        <p14:creationId xmlns:p14="http://schemas.microsoft.com/office/powerpoint/2010/main" val="2989355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is first map, the first scene is king city which located in an island surrounded by water, u can see beautiful water reflection, these are training knights and soldiers, this is lizard seller, some citizens and these two person is master and queen.</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14</a:t>
            </a:fld>
            <a:endParaRPr lang="zh-CN" altLang="en-US" dirty="0"/>
          </a:p>
        </p:txBody>
      </p:sp>
    </p:spTree>
    <p:extLst>
      <p:ext uri="{BB962C8B-B14F-4D97-AF65-F5344CB8AC3E}">
        <p14:creationId xmlns:p14="http://schemas.microsoft.com/office/powerpoint/2010/main" val="2962613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scene is in a forest, after world were destroyed, prince were transmitted to here, after talking with shaman and his daughter, he knew he need to save the world.</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15</a:t>
            </a:fld>
            <a:endParaRPr lang="zh-CN" altLang="en-US" dirty="0"/>
          </a:p>
        </p:txBody>
      </p:sp>
    </p:spTree>
    <p:extLst>
      <p:ext uri="{BB962C8B-B14F-4D97-AF65-F5344CB8AC3E}">
        <p14:creationId xmlns:p14="http://schemas.microsoft.com/office/powerpoint/2010/main" val="3971981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is a small island, prince need to clean all enemies under the water.</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16</a:t>
            </a:fld>
            <a:endParaRPr lang="zh-CN" altLang="en-US" dirty="0"/>
          </a:p>
        </p:txBody>
      </p:sp>
    </p:spTree>
    <p:extLst>
      <p:ext uri="{BB962C8B-B14F-4D97-AF65-F5344CB8AC3E}">
        <p14:creationId xmlns:p14="http://schemas.microsoft.com/office/powerpoint/2010/main" val="839838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forth scene is a desert, in this map, the sky and lights are all yellowing.</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17</a:t>
            </a:fld>
            <a:endParaRPr lang="zh-CN" altLang="en-US" dirty="0"/>
          </a:p>
        </p:txBody>
      </p:sp>
    </p:spTree>
    <p:extLst>
      <p:ext uri="{BB962C8B-B14F-4D97-AF65-F5344CB8AC3E}">
        <p14:creationId xmlns:p14="http://schemas.microsoft.com/office/powerpoint/2010/main" val="1845628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fifth scene is in the core of computer, in this map, prince can jump higher because lose of gravity.</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18</a:t>
            </a:fld>
            <a:endParaRPr lang="zh-CN" altLang="en-US" dirty="0"/>
          </a:p>
        </p:txBody>
      </p:sp>
    </p:spTree>
    <p:extLst>
      <p:ext uri="{BB962C8B-B14F-4D97-AF65-F5344CB8AC3E}">
        <p14:creationId xmlns:p14="http://schemas.microsoft.com/office/powerpoint/2010/main" val="2394735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the first five scenes, we came back to king city, the sky became evil and light turn to blue, all of our friends turn to dark and we need to defect them.</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19</a:t>
            </a:fld>
            <a:endParaRPr lang="zh-CN" altLang="en-US" dirty="0"/>
          </a:p>
        </p:txBody>
      </p:sp>
    </p:spTree>
    <p:extLst>
      <p:ext uri="{BB962C8B-B14F-4D97-AF65-F5344CB8AC3E}">
        <p14:creationId xmlns:p14="http://schemas.microsoft.com/office/powerpoint/2010/main" val="3820377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is our game, our youth, our try.</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2</a:t>
            </a:fld>
            <a:endParaRPr lang="zh-CN" altLang="en-US" dirty="0"/>
          </a:p>
        </p:txBody>
      </p:sp>
    </p:spTree>
    <p:extLst>
      <p:ext uri="{BB962C8B-B14F-4D97-AF65-F5344CB8AC3E}">
        <p14:creationId xmlns:p14="http://schemas.microsoft.com/office/powerpoint/2010/main" val="2379668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Wry</a:t>
            </a:r>
            <a:r>
              <a:rPr lang="zh-CN" altLang="en-US" dirty="0"/>
              <a:t>：</a:t>
            </a:r>
            <a:r>
              <a:rPr lang="en-US" altLang="zh-CN" dirty="0"/>
              <a:t>Just</a:t>
            </a:r>
            <a:r>
              <a:rPr lang="en-US" altLang="zh-CN" baseline="0" dirty="0"/>
              <a:t> as previously introduced, our battle consists of cards, equipment,  enemies and corresponding battle rule. In these things, cards and equipment can directly decide whether the player can defeat powerful enemies. Let me first introduce the card system.  To give an brief overview, we have designed more than 90 cards. There are 4 card rarity level in our game , common, rare, epic and legendary. As you can see here, you can judge them by </a:t>
            </a:r>
            <a:r>
              <a:rPr lang="en-US" altLang="zh-CN" baseline="0" dirty="0" err="1"/>
              <a:t>colour</a:t>
            </a:r>
            <a:r>
              <a:rPr lang="en-US" altLang="zh-CN" baseline="0" dirty="0"/>
              <a:t> .The more rare the card is, the more powerful the card will be. And There are 3 types of cards, attack card to…. Skill cards to … Power card to… In the battle, you need to play correct card corresponding to the enemies intention. For example, if the enemy tries to attack you, you need to play the skill card to reduce damage.  With powerful cards, it will be easy for you to defeat the enemies.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218634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I want to introduce you 1 card of each card. As you can see at left. The card in center is called shield bash. Finally, there is a power card called counter strike gesture. There are also many other interesting cards in our game, if you have interest. Try our game and you can find these cards yourself.</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1669947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let’s come to the equipment</a:t>
            </a:r>
            <a:r>
              <a:rPr lang="en-US" altLang="zh-CN" baseline="0" dirty="0"/>
              <a:t> part. In general, we have designed about 50 equipment, all with different functions, such as preventing a death, or increasing your MP up limit. Here I listed several icons of these equipment. After you defeat an enemy or pick up a chest, you all have a chance to get an equipment. Picking up more equipment will sure to make the player more powerful.</a:t>
            </a:r>
            <a:endParaRPr lang="zh-CN" altLang="en-US" dirty="0"/>
          </a:p>
        </p:txBody>
      </p:sp>
      <p:sp>
        <p:nvSpPr>
          <p:cNvPr id="4" name="灯片编号占位符 3"/>
          <p:cNvSpPr>
            <a:spLocks noGrp="1"/>
          </p:cNvSpPr>
          <p:nvPr>
            <p:ph type="sldNum" sz="quarter" idx="10"/>
          </p:nvPr>
        </p:nvSpPr>
        <p:spPr/>
        <p:txBody>
          <a:bodyPr/>
          <a:lstStyle/>
          <a:p>
            <a:fld id="{32BC4255-67D1-48A7-BC35-B563C305CB1A}" type="slidenum">
              <a:rPr lang="zh-CN" altLang="en-US" smtClean="0"/>
              <a:pPr/>
              <a:t>24</a:t>
            </a:fld>
            <a:endParaRPr lang="zh-CN" altLang="en-US" dirty="0"/>
          </a:p>
        </p:txBody>
      </p:sp>
    </p:spTree>
    <p:extLst>
      <p:ext uri="{BB962C8B-B14F-4D97-AF65-F5344CB8AC3E}">
        <p14:creationId xmlns:p14="http://schemas.microsoft.com/office/powerpoint/2010/main" val="3392696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a:t>
            </a:r>
            <a:r>
              <a:rPr lang="en-US" altLang="zh-CN" baseline="0" dirty="0"/>
              <a:t>e let my give you 3 example of equipment in our game. As you can see the description, they are all very interesting. You can try and play our game to find more equipment.</a:t>
            </a:r>
            <a:endParaRPr lang="zh-CN" altLang="en-US" dirty="0"/>
          </a:p>
        </p:txBody>
      </p:sp>
      <p:sp>
        <p:nvSpPr>
          <p:cNvPr id="4" name="灯片编号占位符 3"/>
          <p:cNvSpPr>
            <a:spLocks noGrp="1"/>
          </p:cNvSpPr>
          <p:nvPr>
            <p:ph type="sldNum" sz="quarter" idx="10"/>
          </p:nvPr>
        </p:nvSpPr>
        <p:spPr/>
        <p:txBody>
          <a:bodyPr/>
          <a:lstStyle/>
          <a:p>
            <a:fld id="{32BC4255-67D1-48A7-BC35-B563C305CB1A}" type="slidenum">
              <a:rPr lang="zh-CN" altLang="en-US" smtClean="0"/>
              <a:pPr/>
              <a:t>25</a:t>
            </a:fld>
            <a:endParaRPr lang="zh-CN" altLang="en-US" dirty="0"/>
          </a:p>
        </p:txBody>
      </p:sp>
    </p:spTree>
    <p:extLst>
      <p:ext uri="{BB962C8B-B14F-4D97-AF65-F5344CB8AC3E}">
        <p14:creationId xmlns:p14="http://schemas.microsoft.com/office/powerpoint/2010/main" val="4035448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b="0" i="0" dirty="0" err="1">
                <a:latin typeface="Times New Roman" panose="02020603050405020304" pitchFamily="18" charset="0"/>
                <a:cs typeface="Times New Roman" panose="02020603050405020304" pitchFamily="18" charset="0"/>
              </a:rPr>
              <a:t>Pzz</a:t>
            </a:r>
            <a:r>
              <a:rPr kumimoji="1" lang="zh-CN" altLang="en-US" b="0" i="0" dirty="0">
                <a:latin typeface="Times New Roman" panose="02020603050405020304" pitchFamily="18" charset="0"/>
                <a:cs typeface="Times New Roman" panose="02020603050405020304" pitchFamily="18" charset="0"/>
              </a:rPr>
              <a:t>：</a:t>
            </a:r>
            <a:r>
              <a:rPr kumimoji="1" lang="en-US" altLang="zh-CN" b="0" i="0" dirty="0">
                <a:latin typeface="Times New Roman" panose="02020603050405020304" pitchFamily="18" charset="0"/>
                <a:cs typeface="Times New Roman" panose="02020603050405020304" pitchFamily="18" charset="0"/>
              </a:rPr>
              <a:t>Well, here is time to introduce about the enemies. We designed more than 20 different enemies’ types. Different animals have different characteristics. Because it’s a </a:t>
            </a:r>
            <a:r>
              <a:rPr lang="en-GB" altLang="zh-CN" sz="1200" b="0" i="0" u="none" strike="noStrike" kern="1200" dirty="0">
                <a:solidFill>
                  <a:schemeClr val="tx1"/>
                </a:solidFill>
                <a:effectLst/>
                <a:latin typeface="+mn-lt"/>
                <a:ea typeface="MComic PRC Medium" panose="00000500000000000000" pitchFamily="2" charset="-122"/>
                <a:cs typeface="+mn-cs"/>
              </a:rPr>
              <a:t>cholera world, so we use different style when building the model of monsters, some of them are cute, some of them are horrific</a:t>
            </a:r>
            <a:r>
              <a:rPr lang="en-US" altLang="zh-CN" sz="1200" b="0" i="0" u="none" strike="noStrike" kern="1200" dirty="0">
                <a:solidFill>
                  <a:schemeClr val="tx1"/>
                </a:solidFill>
                <a:effectLst/>
                <a:latin typeface="+mn-lt"/>
                <a:ea typeface="MComic PRC Medium" panose="00000500000000000000" pitchFamily="2" charset="-122"/>
                <a:cs typeface="+mn-cs"/>
              </a:rPr>
              <a:t>.</a:t>
            </a:r>
            <a:r>
              <a:rPr lang="zh-CN" altLang="en-US" sz="1200" b="0" i="0" u="none" strike="noStrike" kern="1200" dirty="0">
                <a:solidFill>
                  <a:schemeClr val="tx1"/>
                </a:solidFill>
                <a:effectLst/>
                <a:latin typeface="+mn-lt"/>
                <a:ea typeface="MComic PRC Medium" panose="00000500000000000000" pitchFamily="2" charset="-122"/>
                <a:cs typeface="+mn-cs"/>
              </a:rPr>
              <a:t> </a:t>
            </a:r>
            <a:r>
              <a:rPr lang="en-US" altLang="zh-CN" sz="1200" b="0" i="0" u="none" strike="noStrike" kern="1200" dirty="0">
                <a:solidFill>
                  <a:schemeClr val="tx1"/>
                </a:solidFill>
                <a:effectLst/>
                <a:latin typeface="+mn-lt"/>
                <a:ea typeface="MComic PRC Medium" panose="00000500000000000000" pitchFamily="2" charset="-122"/>
                <a:cs typeface="+mn-cs"/>
              </a:rPr>
              <a:t>But all of them are really good.</a:t>
            </a:r>
            <a:r>
              <a:rPr lang="en-GB" altLang="zh-CN" sz="1200" b="0" i="0" u="none" strike="noStrike" kern="1200" dirty="0">
                <a:solidFill>
                  <a:schemeClr val="tx1"/>
                </a:solidFill>
                <a:effectLst/>
                <a:latin typeface="+mn-lt"/>
                <a:ea typeface="MComic PRC Medium" panose="00000500000000000000" pitchFamily="2" charset="-122"/>
                <a:cs typeface="+mn-cs"/>
              </a:rPr>
              <a:t> Besides, we use different voice of different actions or different types of enemies. Also each enemy has his own animations.</a:t>
            </a:r>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26</a:t>
            </a:fld>
            <a:endParaRPr lang="zh-CN" altLang="en-US" dirty="0"/>
          </a:p>
        </p:txBody>
      </p:sp>
    </p:spTree>
    <p:extLst>
      <p:ext uri="{BB962C8B-B14F-4D97-AF65-F5344CB8AC3E}">
        <p14:creationId xmlns:p14="http://schemas.microsoft.com/office/powerpoint/2010/main" val="41734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0" i="0" dirty="0">
                <a:latin typeface="Times New Roman" panose="02020603050405020304" pitchFamily="18" charset="0"/>
                <a:cs typeface="Times New Roman" panose="02020603050405020304" pitchFamily="18" charset="0"/>
              </a:rPr>
              <a:t>And I will tell you more detail of the monsters. Most monsters are based on the real world. For example,</a:t>
            </a:r>
            <a:r>
              <a:rPr kumimoji="1" lang="en-GB" altLang="zh-CN" b="0" i="0" dirty="0">
                <a:latin typeface="Times New Roman" panose="02020603050405020304" pitchFamily="18" charset="0"/>
                <a:cs typeface="Times New Roman" panose="02020603050405020304" pitchFamily="18" charset="0"/>
              </a:rPr>
              <a:t> Piranha</a:t>
            </a:r>
            <a:r>
              <a:rPr kumimoji="1" lang="en-US" altLang="zh-CN" b="0" i="0" dirty="0">
                <a:latin typeface="Times New Roman" panose="02020603050405020304" pitchFamily="18" charset="0"/>
                <a:cs typeface="Times New Roman" panose="02020603050405020304" pitchFamily="18" charset="0"/>
              </a:rPr>
              <a:t>s</a:t>
            </a:r>
            <a:r>
              <a:rPr kumimoji="1" lang="en-GB" altLang="zh-CN" b="0" i="0" dirty="0">
                <a:latin typeface="Times New Roman" panose="02020603050405020304" pitchFamily="18" charset="0"/>
                <a:cs typeface="Times New Roman" panose="02020603050405020304" pitchFamily="18" charset="0"/>
              </a:rPr>
              <a:t> </a:t>
            </a:r>
            <a:r>
              <a:rPr kumimoji="1" lang="en-US" altLang="zh-CN" b="0" i="0" dirty="0">
                <a:latin typeface="Times New Roman" panose="02020603050405020304" pitchFamily="18" charset="0"/>
                <a:cs typeface="Times New Roman" panose="02020603050405020304" pitchFamily="18" charset="0"/>
              </a:rPr>
              <a:t>can</a:t>
            </a:r>
            <a:r>
              <a:rPr kumimoji="1" lang="en-GB" altLang="zh-CN" b="0" i="0" dirty="0">
                <a:latin typeface="Times New Roman" panose="02020603050405020304" pitchFamily="18" charset="0"/>
                <a:cs typeface="Times New Roman" panose="02020603050405020304" pitchFamily="18" charset="0"/>
              </a:rPr>
              <a:t> </a:t>
            </a:r>
            <a:r>
              <a:rPr lang="en-GB" altLang="zh-CN" sz="1200" b="0" i="0" u="none" strike="noStrike" kern="1200" dirty="0">
                <a:solidFill>
                  <a:schemeClr val="tx1"/>
                </a:solidFill>
                <a:effectLst/>
                <a:latin typeface="+mn-lt"/>
                <a:ea typeface="MComic PRC Medium" panose="00000500000000000000" pitchFamily="2" charset="-122"/>
                <a:cs typeface="+mn-cs"/>
              </a:rPr>
              <a:t>suck blood and always fight with partners,</a:t>
            </a:r>
            <a:r>
              <a:rPr kumimoji="1" lang="en-US" altLang="zh-CN" b="0" i="0" dirty="0">
                <a:latin typeface="Times New Roman" panose="02020603050405020304" pitchFamily="18" charset="0"/>
                <a:cs typeface="Times New Roman" panose="02020603050405020304" pitchFamily="18" charset="0"/>
              </a:rPr>
              <a:t> s</a:t>
            </a:r>
            <a:r>
              <a:rPr kumimoji="1" lang="en-GB" altLang="zh-CN" b="0" i="0" dirty="0">
                <a:latin typeface="Times New Roman" panose="02020603050405020304" pitchFamily="18" charset="0"/>
                <a:cs typeface="Times New Roman" panose="02020603050405020304" pitchFamily="18" charset="0"/>
              </a:rPr>
              <a:t>tone Mans</a:t>
            </a:r>
            <a:r>
              <a:rPr kumimoji="1" lang="zh-CN" altLang="en-US" b="0" i="0" dirty="0">
                <a:latin typeface="Times New Roman" panose="02020603050405020304" pitchFamily="18" charset="0"/>
                <a:cs typeface="Times New Roman" panose="02020603050405020304" pitchFamily="18" charset="0"/>
              </a:rPr>
              <a:t> </a:t>
            </a:r>
            <a:r>
              <a:rPr kumimoji="1" lang="en-US" altLang="zh-CN" b="0" i="0" dirty="0">
                <a:latin typeface="Times New Roman" panose="02020603050405020304" pitchFamily="18" charset="0"/>
                <a:cs typeface="Times New Roman" panose="02020603050405020304" pitchFamily="18" charset="0"/>
              </a:rPr>
              <a:t>have high </a:t>
            </a:r>
            <a:r>
              <a:rPr kumimoji="1" lang="en-GB" altLang="zh-CN" b="0" i="0" dirty="0">
                <a:latin typeface="Times New Roman" panose="02020603050405020304" pitchFamily="18" charset="0"/>
                <a:cs typeface="Times New Roman" panose="02020603050405020304" pitchFamily="18" charset="0"/>
              </a:rPr>
              <a:t>blocks and HP and low damage</a:t>
            </a:r>
            <a:r>
              <a:rPr kumimoji="1" lang="en-US" altLang="zh-CN" b="0" i="0" dirty="0">
                <a:latin typeface="Times New Roman" panose="02020603050405020304" pitchFamily="18" charset="0"/>
                <a:cs typeface="Times New Roman" panose="02020603050405020304" pitchFamily="18" charset="0"/>
              </a:rPr>
              <a:t>.</a:t>
            </a:r>
            <a:r>
              <a:rPr kumimoji="1" lang="zh-CN" altLang="en-US" b="0" i="0" dirty="0">
                <a:latin typeface="Times New Roman" panose="02020603050405020304" pitchFamily="18" charset="0"/>
                <a:cs typeface="Times New Roman" panose="02020603050405020304" pitchFamily="18" charset="0"/>
              </a:rPr>
              <a:t> </a:t>
            </a:r>
            <a:endParaRPr kumimoji="1"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27</a:t>
            </a:fld>
            <a:endParaRPr lang="zh-CN" altLang="en-US" dirty="0"/>
          </a:p>
        </p:txBody>
      </p:sp>
    </p:spTree>
    <p:extLst>
      <p:ext uri="{BB962C8B-B14F-4D97-AF65-F5344CB8AC3E}">
        <p14:creationId xmlns:p14="http://schemas.microsoft.com/office/powerpoint/2010/main" val="2634913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is our battle interface. In the interface you can know some battle information such as the HP, the enemies’ actions, hand cards and so on. and there are some buttons. Clicking end turn button can end this turn , clicking the cards deck button can show you what cards are in your deck and clicking the dropped cards button can show what cards you have used.</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298551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design the two kinds of buffs, permanent and continuous. And you can see the detail of each buff at this slide.</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845881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u="none" strike="noStrike" kern="1200" dirty="0">
                <a:solidFill>
                  <a:schemeClr val="tx1"/>
                </a:solidFill>
                <a:effectLst/>
                <a:latin typeface="+mn-lt"/>
                <a:ea typeface="MComic PRC Medium" panose="00000500000000000000" pitchFamily="2" charset="-122"/>
                <a:cs typeface="+mn-cs"/>
              </a:rPr>
              <a:t>As you can see, to make the battle logic become clearer, we create this battle lifecycle. Besides,  some equipment need be triggered in different phase, which is </a:t>
            </a:r>
            <a:r>
              <a:rPr lang="en-US" altLang="zh-CN" sz="1200" b="0" i="0" u="none" strike="noStrike" kern="1200" dirty="0">
                <a:solidFill>
                  <a:schemeClr val="tx1"/>
                </a:solidFill>
                <a:effectLst/>
                <a:latin typeface="+mn-lt"/>
                <a:ea typeface="MComic PRC Medium" panose="00000500000000000000" pitchFamily="2" charset="-122"/>
                <a:cs typeface="+mn-cs"/>
              </a:rPr>
              <a:t>declared in</a:t>
            </a:r>
            <a:r>
              <a:rPr lang="en" altLang="zh-CN" sz="1200" b="0" i="0" u="none" strike="noStrike" kern="1200" dirty="0">
                <a:solidFill>
                  <a:schemeClr val="tx1"/>
                </a:solidFill>
                <a:effectLst/>
                <a:latin typeface="+mn-lt"/>
                <a:ea typeface="MComic PRC Medium" panose="00000500000000000000" pitchFamily="2" charset="-122"/>
                <a:cs typeface="+mn-cs"/>
              </a:rPr>
              <a:t> </a:t>
            </a:r>
            <a:r>
              <a:rPr lang="en-US" altLang="zh-CN" sz="1200" b="0" i="0" u="none" strike="noStrike" kern="1200" dirty="0">
                <a:solidFill>
                  <a:schemeClr val="tx1"/>
                </a:solidFill>
                <a:effectLst/>
                <a:latin typeface="+mn-lt"/>
                <a:ea typeface="MComic PRC Medium" panose="00000500000000000000" pitchFamily="2" charset="-122"/>
                <a:cs typeface="+mn-cs"/>
              </a:rPr>
              <a:t>this lifecycle.</a:t>
            </a:r>
            <a:endParaRPr kumimoji="1"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30</a:t>
            </a:fld>
            <a:endParaRPr lang="zh-CN" altLang="en-US" dirty="0"/>
          </a:p>
        </p:txBody>
      </p:sp>
    </p:spTree>
    <p:extLst>
      <p:ext uri="{BB962C8B-B14F-4D97-AF65-F5344CB8AC3E}">
        <p14:creationId xmlns:p14="http://schemas.microsoft.com/office/powerpoint/2010/main" val="757267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Wgl</a:t>
            </a:r>
            <a:r>
              <a:rPr lang="zh-CN" altLang="en-US" dirty="0"/>
              <a:t>：</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180602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divided the presentation into 5 parts, they are Description, gameplay and rules, Implementation process and challenges, user testing and results and reflective evaluation.</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3</a:t>
            </a:fld>
            <a:endParaRPr lang="zh-CN" altLang="en-US" dirty="0"/>
          </a:p>
        </p:txBody>
      </p:sp>
    </p:spTree>
    <p:extLst>
      <p:ext uri="{BB962C8B-B14F-4D97-AF65-F5344CB8AC3E}">
        <p14:creationId xmlns:p14="http://schemas.microsoft.com/office/powerpoint/2010/main" val="194009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441684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1463269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1723250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813050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wrote some letters to a master who has deep understanding in model and java game, first I asked him some question about texture and how to turn to j3o format, he give me a detailed explain and then I met animation issues, he touched me how to get model’s animation.</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36</a:t>
            </a:fld>
            <a:endParaRPr lang="zh-CN" altLang="en-US" dirty="0"/>
          </a:p>
        </p:txBody>
      </p:sp>
    </p:spTree>
    <p:extLst>
      <p:ext uri="{BB962C8B-B14F-4D97-AF65-F5344CB8AC3E}">
        <p14:creationId xmlns:p14="http://schemas.microsoft.com/office/powerpoint/2010/main" val="3417243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37</a:t>
            </a:fld>
            <a:endParaRPr lang="zh-CN" altLang="en-US" dirty="0"/>
          </a:p>
        </p:txBody>
      </p:sp>
    </p:spTree>
    <p:extLst>
      <p:ext uri="{BB962C8B-B14F-4D97-AF65-F5344CB8AC3E}">
        <p14:creationId xmlns:p14="http://schemas.microsoft.com/office/powerpoint/2010/main" val="3640816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3267201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39271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talk about more </a:t>
            </a:r>
            <a:r>
              <a:rPr lang="en-US" altLang="zh-CN" dirty="0" err="1"/>
              <a:t>seroul</a:t>
            </a:r>
            <a:r>
              <a:rPr lang="en-US" altLang="zh-CN" dirty="0"/>
              <a:t> part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087262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I encountered many challenge when coding.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050939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Ok, let’s start first part.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2BC4255-67D1-48A7-BC35-B563C305CB1A}" type="slidenum">
              <a:rPr lang="zh-CN" altLang="en-US" smtClean="0"/>
              <a:t>4</a:t>
            </a:fld>
            <a:endParaRPr lang="zh-CN" altLang="en-US"/>
          </a:p>
        </p:txBody>
      </p:sp>
    </p:spTree>
    <p:extLst>
      <p:ext uri="{BB962C8B-B14F-4D97-AF65-F5344CB8AC3E}">
        <p14:creationId xmlns:p14="http://schemas.microsoft.com/office/powerpoint/2010/main" val="3832570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Also, there are two other challenges.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Because it’s a complex project, it’s possible that some classes try to modify the display content of the screen at the same time. And I use a lock to solve this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To avoid the player forget store the game, the game will be stored automatically, so, the storage opportunity is important. After several attempts, we decided to automatically store when the player get something new.</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549576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609325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8349075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BC4255-67D1-48A7-BC35-B563C305CB1A}" type="slidenum">
              <a:rPr lang="zh-CN" altLang="en-US" smtClean="0"/>
              <a:pPr/>
              <a:t>47</a:t>
            </a:fld>
            <a:endParaRPr lang="zh-CN" altLang="en-US" dirty="0"/>
          </a:p>
        </p:txBody>
      </p:sp>
    </p:spTree>
    <p:extLst>
      <p:ext uri="{BB962C8B-B14F-4D97-AF65-F5344CB8AC3E}">
        <p14:creationId xmlns:p14="http://schemas.microsoft.com/office/powerpoint/2010/main" val="3712909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4049960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631032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750524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5395414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1190087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3813781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whole project contains 75000 </a:t>
            </a:r>
            <a:r>
              <a:rPr lang="en-US" altLang="zh-CN" dirty="0"/>
              <a:t>lines at the highest time, and after optimizing, our program include 55000 lines now. in the past 6 month, we push over 1100 times, and more than 300 classes were built for this project, thanks to highly modular, we have had almost no conflicts in the past six months with over 1100 pushes.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959786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834736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1471491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10395389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Thanks to this project, all of our coding ability have improved, this is an impressive project experience, time arrangement and teamwork spirit is important, this program strength our friendship, and without supervisors’ guidance and game users’ support we can not finish this game.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041875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Sorry we are little late, but every team member putted all their energies and attentions on this program in past 9 months,</a:t>
            </a:r>
            <a:r>
              <a:rPr lang="zh-CN" altLang="en-US" dirty="0"/>
              <a:t> </a:t>
            </a:r>
            <a:r>
              <a:rPr lang="en-US" altLang="zh-CN" dirty="0"/>
              <a:t>and</a:t>
            </a:r>
            <a:r>
              <a:rPr lang="zh-CN" altLang="en-US" dirty="0"/>
              <a:t> </a:t>
            </a:r>
            <a:r>
              <a:rPr lang="en-US" altLang="zh-CN" dirty="0"/>
              <a:t>every</a:t>
            </a:r>
            <a:r>
              <a:rPr lang="zh-CN" altLang="en-US" dirty="0"/>
              <a:t> </a:t>
            </a:r>
            <a:r>
              <a:rPr lang="en-US" altLang="zh-CN" dirty="0"/>
              <a:t>member</a:t>
            </a:r>
            <a:r>
              <a:rPr lang="zh-CN" altLang="en-US" dirty="0"/>
              <a:t> </a:t>
            </a:r>
            <a:r>
              <a:rPr lang="en-US" altLang="zh-CN"/>
              <a:t>responsible for one huge part,  </a:t>
            </a:r>
            <a:r>
              <a:rPr lang="en-US" altLang="zh-CN" dirty="0"/>
              <a:t>so I want show everyone’s work and personal thinking.</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233117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produced over fifty models for game, you can see here, varies of characters and enemies with different actions. And almost 300 cards were made for card fight system, u can see different types card have different appearance.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4092365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used three months to learn how to use blender to produce model and how to make actions for character.</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1617558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415684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C4255-67D1-48A7-BC35-B563C305CB1A}" type="slidenum">
              <a:rPr kumimoji="0" lang="zh-CN" altLang="en-US" sz="1200" b="0" i="0" u="none" strike="noStrike" kern="1200" cap="none" spc="0" normalizeH="0" baseline="0" noProof="0" smtClean="0">
                <a:ln>
                  <a:noFill/>
                </a:ln>
                <a:solidFill>
                  <a:prstClr val="black"/>
                </a:solidFill>
                <a:effectLst/>
                <a:uLnTx/>
                <a:uFillTx/>
                <a:latin typeface="Calibri"/>
                <a:ea typeface="MComic PRC Medium" panose="00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1503098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E5E5E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4F84DA-0509-4846-A473-4C3F55487C10}" type="datetimeFigureOut">
              <a:rPr lang="zh-CN" altLang="en-US" smtClean="0"/>
              <a:t>2020/6/4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7EE0E-38AD-465F-AF20-5BF62952190D}"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rgbClr val="E6E6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0415" y="0"/>
            <a:ext cx="2270234" cy="20811632"/>
          </a:xfrm>
          <a:prstGeom prst="rect">
            <a:avLst/>
          </a:prstGeom>
        </p:spPr>
      </p:pic>
    </p:spTree>
    <p:extLst>
      <p:ext uri="{BB962C8B-B14F-4D97-AF65-F5344CB8AC3E}">
        <p14:creationId xmlns:p14="http://schemas.microsoft.com/office/powerpoint/2010/main" val="298491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4F84DA-0509-4846-A473-4C3F55487C10}" type="datetimeFigureOut">
              <a:rPr lang="zh-CN" altLang="en-US" smtClean="0"/>
              <a:t>2020/6/4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7EE0E-38AD-465F-AF20-5BF62952190D}" type="slidenum">
              <a:rPr lang="zh-CN" altLang="en-US" smtClean="0"/>
              <a:t>‹#›</a:t>
            </a:fld>
            <a:endParaRPr lang="zh-CN" altLang="en-US"/>
          </a:p>
        </p:txBody>
      </p:sp>
    </p:spTree>
    <p:extLst>
      <p:ext uri="{BB962C8B-B14F-4D97-AF65-F5344CB8AC3E}">
        <p14:creationId xmlns:p14="http://schemas.microsoft.com/office/powerpoint/2010/main" val="2302031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4F84DA-0509-4846-A473-4C3F55487C10}" type="datetimeFigureOut">
              <a:rPr lang="zh-CN" altLang="en-US" smtClean="0"/>
              <a:t>2020/6/4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7EE0E-38AD-465F-AF20-5BF62952190D}" type="slidenum">
              <a:rPr lang="zh-CN" altLang="en-US" smtClean="0"/>
              <a:t>‹#›</a:t>
            </a:fld>
            <a:endParaRPr lang="zh-CN" altLang="en-US"/>
          </a:p>
        </p:txBody>
      </p:sp>
    </p:spTree>
    <p:extLst>
      <p:ext uri="{BB962C8B-B14F-4D97-AF65-F5344CB8AC3E}">
        <p14:creationId xmlns:p14="http://schemas.microsoft.com/office/powerpoint/2010/main" val="3613578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4F84DA-0509-4846-A473-4C3F55487C10}" type="datetimeFigureOut">
              <a:rPr lang="zh-CN" altLang="en-US" smtClean="0"/>
              <a:t>2020/6/4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7EE0E-38AD-465F-AF20-5BF62952190D}" type="slidenum">
              <a:rPr lang="zh-CN" altLang="en-US" smtClean="0"/>
              <a:t>‹#›</a:t>
            </a:fld>
            <a:endParaRPr lang="zh-CN" altLang="en-US"/>
          </a:p>
        </p:txBody>
      </p:sp>
    </p:spTree>
    <p:extLst>
      <p:ext uri="{BB962C8B-B14F-4D97-AF65-F5344CB8AC3E}">
        <p14:creationId xmlns:p14="http://schemas.microsoft.com/office/powerpoint/2010/main" val="3812088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4F84DA-0509-4846-A473-4C3F55487C10}" type="datetimeFigureOut">
              <a:rPr lang="zh-CN" altLang="en-US" smtClean="0"/>
              <a:t>2020/6/4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7EE0E-38AD-465F-AF20-5BF62952190D}" type="slidenum">
              <a:rPr lang="zh-CN" altLang="en-US" smtClean="0"/>
              <a:t>‹#›</a:t>
            </a:fld>
            <a:endParaRPr lang="zh-CN" altLang="en-US"/>
          </a:p>
        </p:txBody>
      </p:sp>
    </p:spTree>
    <p:extLst>
      <p:ext uri="{BB962C8B-B14F-4D97-AF65-F5344CB8AC3E}">
        <p14:creationId xmlns:p14="http://schemas.microsoft.com/office/powerpoint/2010/main" val="267104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4F84DA-0509-4846-A473-4C3F55487C10}" type="datetimeFigureOut">
              <a:rPr lang="zh-CN" altLang="en-US" smtClean="0"/>
              <a:t>2020/6/4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7EE0E-38AD-465F-AF20-5BF62952190D}" type="slidenum">
              <a:rPr lang="zh-CN" altLang="en-US" smtClean="0"/>
              <a:t>‹#›</a:t>
            </a:fld>
            <a:endParaRPr lang="zh-CN" altLang="en-US"/>
          </a:p>
        </p:txBody>
      </p:sp>
    </p:spTree>
    <p:extLst>
      <p:ext uri="{BB962C8B-B14F-4D97-AF65-F5344CB8AC3E}">
        <p14:creationId xmlns:p14="http://schemas.microsoft.com/office/powerpoint/2010/main" val="2652172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4F84DA-0509-4846-A473-4C3F55487C10}" type="datetimeFigureOut">
              <a:rPr lang="zh-CN" altLang="en-US" smtClean="0"/>
              <a:t>2020/6/4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F7EE0E-38AD-465F-AF20-5BF62952190D}" type="slidenum">
              <a:rPr lang="zh-CN" altLang="en-US" smtClean="0"/>
              <a:t>‹#›</a:t>
            </a:fld>
            <a:endParaRPr lang="zh-CN" altLang="en-US"/>
          </a:p>
        </p:txBody>
      </p:sp>
    </p:spTree>
    <p:extLst>
      <p:ext uri="{BB962C8B-B14F-4D97-AF65-F5344CB8AC3E}">
        <p14:creationId xmlns:p14="http://schemas.microsoft.com/office/powerpoint/2010/main" val="4098994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4F84DA-0509-4846-A473-4C3F55487C10}" type="datetimeFigureOut">
              <a:rPr lang="zh-CN" altLang="en-US" smtClean="0"/>
              <a:t>2020/6/4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7EE0E-38AD-465F-AF20-5BF62952190D}" type="slidenum">
              <a:rPr lang="zh-CN" altLang="en-US" smtClean="0"/>
              <a:t>‹#›</a:t>
            </a:fld>
            <a:endParaRPr lang="zh-CN" altLang="en-US"/>
          </a:p>
        </p:txBody>
      </p:sp>
    </p:spTree>
    <p:extLst>
      <p:ext uri="{BB962C8B-B14F-4D97-AF65-F5344CB8AC3E}">
        <p14:creationId xmlns:p14="http://schemas.microsoft.com/office/powerpoint/2010/main" val="4188877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4F84DA-0509-4846-A473-4C3F55487C10}" type="datetimeFigureOut">
              <a:rPr lang="zh-CN" altLang="en-US" smtClean="0"/>
              <a:t>2020/6/4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F7EE0E-38AD-465F-AF20-5BF62952190D}" type="slidenum">
              <a:rPr lang="zh-CN" altLang="en-US" smtClean="0"/>
              <a:t>‹#›</a:t>
            </a:fld>
            <a:endParaRPr lang="zh-CN" altLang="en-US"/>
          </a:p>
        </p:txBody>
      </p:sp>
    </p:spTree>
    <p:extLst>
      <p:ext uri="{BB962C8B-B14F-4D97-AF65-F5344CB8AC3E}">
        <p14:creationId xmlns:p14="http://schemas.microsoft.com/office/powerpoint/2010/main" val="4176954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4F84DA-0509-4846-A473-4C3F55487C10}" type="datetimeFigureOut">
              <a:rPr lang="zh-CN" altLang="en-US" smtClean="0"/>
              <a:t>2020/6/4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7EE0E-38AD-465F-AF20-5BF62952190D}" type="slidenum">
              <a:rPr lang="zh-CN" altLang="en-US" smtClean="0"/>
              <a:t>‹#›</a:t>
            </a:fld>
            <a:endParaRPr lang="zh-CN" altLang="en-US"/>
          </a:p>
        </p:txBody>
      </p:sp>
    </p:spTree>
    <p:extLst>
      <p:ext uri="{BB962C8B-B14F-4D97-AF65-F5344CB8AC3E}">
        <p14:creationId xmlns:p14="http://schemas.microsoft.com/office/powerpoint/2010/main" val="239825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4F84DA-0509-4846-A473-4C3F55487C10}" type="datetimeFigureOut">
              <a:rPr lang="zh-CN" altLang="en-US" smtClean="0"/>
              <a:t>2020/6/4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7EE0E-38AD-465F-AF20-5BF62952190D}" type="slidenum">
              <a:rPr lang="zh-CN" altLang="en-US" smtClean="0"/>
              <a:t>‹#›</a:t>
            </a:fld>
            <a:endParaRPr lang="zh-CN" altLang="en-US"/>
          </a:p>
        </p:txBody>
      </p:sp>
    </p:spTree>
    <p:extLst>
      <p:ext uri="{BB962C8B-B14F-4D97-AF65-F5344CB8AC3E}">
        <p14:creationId xmlns:p14="http://schemas.microsoft.com/office/powerpoint/2010/main" val="3899808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E5E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Comic PRC Medium" panose="00000500000000000000" pitchFamily="2" charset="-122"/>
              </a:defRPr>
            </a:lvl1pPr>
          </a:lstStyle>
          <a:p>
            <a:fld id="{F04F84DA-0509-4846-A473-4C3F55487C10}" type="datetimeFigureOut">
              <a:rPr lang="zh-CN" altLang="en-US" smtClean="0"/>
              <a:pPr/>
              <a:t>2020/6/4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Comic PRC Medium"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Comic PRC Medium" panose="00000500000000000000" pitchFamily="2" charset="-122"/>
              </a:defRPr>
            </a:lvl1pPr>
          </a:lstStyle>
          <a:p>
            <a:fld id="{BAF7EE0E-38AD-465F-AF20-5BF62952190D}" type="slidenum">
              <a:rPr lang="zh-CN" altLang="en-US" smtClean="0"/>
              <a:pPr/>
              <a:t>‹#›</a:t>
            </a:fld>
            <a:endParaRPr lang="zh-CN" altLang="en-US" dirty="0"/>
          </a:p>
        </p:txBody>
      </p:sp>
    </p:spTree>
    <p:extLst>
      <p:ext uri="{BB962C8B-B14F-4D97-AF65-F5344CB8AC3E}">
        <p14:creationId xmlns:p14="http://schemas.microsoft.com/office/powerpoint/2010/main" val="1199138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Comic PRC Medium" panose="00000500000000000000" pitchFamily="2" charset="-122"/>
          <a:ea typeface="MComic PRC Medium"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Comic PRC Medium"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Comic PRC Medium"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Comic PRC Medium"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Comic PRC Medium"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Comic PRC Medium"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17/06/relationships/model3d" Target="../media/model3d1.glb"/><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3.png"/><Relationship Id="rId4" Type="http://schemas.openxmlformats.org/officeDocument/2006/relationships/image" Target="../media/image106.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10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2.emf"/><Relationship Id="rId7" Type="http://schemas.openxmlformats.org/officeDocument/2006/relationships/image" Target="../media/image112.jpeg"/><Relationship Id="rId12"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1.jpeg"/><Relationship Id="rId11" Type="http://schemas.microsoft.com/office/2017/06/relationships/model3d" Target="../media/model3d3.glb"/><Relationship Id="rId5" Type="http://schemas.openxmlformats.org/officeDocument/2006/relationships/image" Target="../media/image110.jpeg"/><Relationship Id="rId10" Type="http://schemas.openxmlformats.org/officeDocument/2006/relationships/image" Target="../media/image115.jpeg"/><Relationship Id="rId4" Type="http://schemas.openxmlformats.org/officeDocument/2006/relationships/image" Target="../media/image3.png"/><Relationship Id="rId9" Type="http://schemas.openxmlformats.org/officeDocument/2006/relationships/image" Target="../media/image114.jpeg"/></Relationships>
</file>

<file path=ppt/slides/_rels/slide14.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2.emf"/><Relationship Id="rId7" Type="http://schemas.openxmlformats.org/officeDocument/2006/relationships/image" Target="../media/image1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8.jpeg"/><Relationship Id="rId11" Type="http://schemas.openxmlformats.org/officeDocument/2006/relationships/image" Target="../media/image123.png"/><Relationship Id="rId5" Type="http://schemas.openxmlformats.org/officeDocument/2006/relationships/image" Target="../media/image117.jpeg"/><Relationship Id="rId10" Type="http://schemas.openxmlformats.org/officeDocument/2006/relationships/image" Target="../media/image122.png"/><Relationship Id="rId4" Type="http://schemas.openxmlformats.org/officeDocument/2006/relationships/image" Target="../media/image3.png"/><Relationship Id="rId9" Type="http://schemas.openxmlformats.org/officeDocument/2006/relationships/image" Target="../media/image121.jpeg"/></Relationships>
</file>

<file path=ppt/slides/_rels/slide15.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2.emf"/><Relationship Id="rId7" Type="http://schemas.openxmlformats.org/officeDocument/2006/relationships/image" Target="../media/image12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5.jpeg"/><Relationship Id="rId5" Type="http://schemas.openxmlformats.org/officeDocument/2006/relationships/image" Target="../media/image124.jpeg"/><Relationship Id="rId10" Type="http://schemas.openxmlformats.org/officeDocument/2006/relationships/image" Target="../media/image129.jpeg"/><Relationship Id="rId4" Type="http://schemas.openxmlformats.org/officeDocument/2006/relationships/image" Target="../media/image3.png"/><Relationship Id="rId9" Type="http://schemas.openxmlformats.org/officeDocument/2006/relationships/image" Target="../media/image128.jpeg"/></Relationships>
</file>

<file path=ppt/slides/_rels/slide16.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image" Target="../media/image2.emf"/><Relationship Id="rId7" Type="http://schemas.openxmlformats.org/officeDocument/2006/relationships/image" Target="../media/image13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1.jpeg"/><Relationship Id="rId5" Type="http://schemas.openxmlformats.org/officeDocument/2006/relationships/image" Target="../media/image130.png"/><Relationship Id="rId4" Type="http://schemas.openxmlformats.org/officeDocument/2006/relationships/image" Target="../media/image3.png"/><Relationship Id="rId9" Type="http://schemas.openxmlformats.org/officeDocument/2006/relationships/image" Target="../media/image134.jpeg"/></Relationships>
</file>

<file path=ppt/slides/_rels/slide17.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2.emf"/><Relationship Id="rId7" Type="http://schemas.openxmlformats.org/officeDocument/2006/relationships/image" Target="../media/image13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6.jpeg"/><Relationship Id="rId5" Type="http://schemas.openxmlformats.org/officeDocument/2006/relationships/image" Target="../media/image135.jpeg"/><Relationship Id="rId10" Type="http://schemas.openxmlformats.org/officeDocument/2006/relationships/image" Target="../media/image140.jpeg"/><Relationship Id="rId4" Type="http://schemas.openxmlformats.org/officeDocument/2006/relationships/image" Target="../media/image3.png"/><Relationship Id="rId9" Type="http://schemas.openxmlformats.org/officeDocument/2006/relationships/image" Target="../media/image139.jpeg"/></Relationships>
</file>

<file path=ppt/slides/_rels/slide18.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2.emf"/><Relationship Id="rId7" Type="http://schemas.openxmlformats.org/officeDocument/2006/relationships/image" Target="../media/image14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jpeg"/><Relationship Id="rId4" Type="http://schemas.openxmlformats.org/officeDocument/2006/relationships/image" Target="../media/image3.png"/><Relationship Id="rId9" Type="http://schemas.openxmlformats.org/officeDocument/2006/relationships/image" Target="../media/image145.png"/></Relationships>
</file>

<file path=ppt/slides/_rels/slide19.xml.rels><?xml version="1.0" encoding="UTF-8" standalone="yes"?>
<Relationships xmlns="http://schemas.openxmlformats.org/package/2006/relationships"><Relationship Id="rId8" Type="http://schemas.openxmlformats.org/officeDocument/2006/relationships/image" Target="../media/image151.jpeg"/><Relationship Id="rId3" Type="http://schemas.openxmlformats.org/officeDocument/2006/relationships/image" Target="../media/image2.emf"/><Relationship Id="rId7" Type="http://schemas.openxmlformats.org/officeDocument/2006/relationships/image" Target="../media/image1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9.jpeg"/><Relationship Id="rId5" Type="http://schemas.openxmlformats.org/officeDocument/2006/relationships/image" Target="../media/image148.jpeg"/><Relationship Id="rId4" Type="http://schemas.openxmlformats.org/officeDocument/2006/relationships/image" Target="../media/image3.png"/><Relationship Id="rId9" Type="http://schemas.openxmlformats.org/officeDocument/2006/relationships/image" Target="../media/image152.jpe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3.png"/><Relationship Id="rId7" Type="http://schemas.openxmlformats.org/officeDocument/2006/relationships/image" Target="../media/image156.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2.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2.emf"/><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3.png"/><Relationship Id="rId9" Type="http://schemas.openxmlformats.org/officeDocument/2006/relationships/image" Target="../media/image167.png"/></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7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18" Type="http://schemas.openxmlformats.org/officeDocument/2006/relationships/image" Target="../media/image187.png"/><Relationship Id="rId26" Type="http://schemas.openxmlformats.org/officeDocument/2006/relationships/image" Target="../media/image195.png"/><Relationship Id="rId3" Type="http://schemas.openxmlformats.org/officeDocument/2006/relationships/image" Target="../media/image2.emf"/><Relationship Id="rId21" Type="http://schemas.openxmlformats.org/officeDocument/2006/relationships/image" Target="../media/image190.png"/><Relationship Id="rId7" Type="http://schemas.openxmlformats.org/officeDocument/2006/relationships/image" Target="../media/image176.png"/><Relationship Id="rId12" Type="http://schemas.openxmlformats.org/officeDocument/2006/relationships/image" Target="../media/image181.png"/><Relationship Id="rId17" Type="http://schemas.openxmlformats.org/officeDocument/2006/relationships/image" Target="../media/image186.png"/><Relationship Id="rId25" Type="http://schemas.openxmlformats.org/officeDocument/2006/relationships/image" Target="../media/image194.png"/><Relationship Id="rId2" Type="http://schemas.openxmlformats.org/officeDocument/2006/relationships/notesSlide" Target="../notesSlides/notesSlide22.xml"/><Relationship Id="rId16" Type="http://schemas.openxmlformats.org/officeDocument/2006/relationships/image" Target="../media/image185.png"/><Relationship Id="rId20" Type="http://schemas.openxmlformats.org/officeDocument/2006/relationships/image" Target="../media/image189.png"/><Relationship Id="rId29"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180.png"/><Relationship Id="rId24" Type="http://schemas.openxmlformats.org/officeDocument/2006/relationships/image" Target="../media/image193.png"/><Relationship Id="rId5" Type="http://schemas.openxmlformats.org/officeDocument/2006/relationships/image" Target="../media/image174.png"/><Relationship Id="rId15" Type="http://schemas.openxmlformats.org/officeDocument/2006/relationships/image" Target="../media/image184.png"/><Relationship Id="rId23" Type="http://schemas.openxmlformats.org/officeDocument/2006/relationships/image" Target="../media/image192.png"/><Relationship Id="rId28" Type="http://schemas.openxmlformats.org/officeDocument/2006/relationships/image" Target="../media/image197.png"/><Relationship Id="rId10" Type="http://schemas.openxmlformats.org/officeDocument/2006/relationships/image" Target="../media/image179.png"/><Relationship Id="rId19" Type="http://schemas.openxmlformats.org/officeDocument/2006/relationships/image" Target="../media/image188.png"/><Relationship Id="rId4" Type="http://schemas.openxmlformats.org/officeDocument/2006/relationships/image" Target="../media/image3.png"/><Relationship Id="rId9" Type="http://schemas.openxmlformats.org/officeDocument/2006/relationships/image" Target="../media/image178.png"/><Relationship Id="rId14" Type="http://schemas.openxmlformats.org/officeDocument/2006/relationships/image" Target="../media/image183.png"/><Relationship Id="rId22" Type="http://schemas.openxmlformats.org/officeDocument/2006/relationships/image" Target="../media/image191.png"/><Relationship Id="rId27" Type="http://schemas.openxmlformats.org/officeDocument/2006/relationships/image" Target="../media/image196.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9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3.png"/><Relationship Id="rId3" Type="http://schemas.openxmlformats.org/officeDocument/2006/relationships/image" Target="../media/image2.emf"/><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5" Type="http://schemas.openxmlformats.org/officeDocument/2006/relationships/image" Target="../media/image209.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 Id="rId14" Type="http://schemas.microsoft.com/office/2017/06/relationships/model3d" Target="../media/model3d4.glb"/></Relationships>
</file>

<file path=ppt/slides/_rels/slide2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210.png"/><Relationship Id="rId7"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10" Type="http://schemas.openxmlformats.org/officeDocument/2006/relationships/image" Target="../media/image211.png"/><Relationship Id="rId4" Type="http://schemas.openxmlformats.org/officeDocument/2006/relationships/image" Target="../media/image206.png"/><Relationship Id="rId9" Type="http://schemas.microsoft.com/office/2017/06/relationships/model3d" Target="../media/model3d4.glb"/></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21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17/06/relationships/model3d" Target="../media/model3d4.glb"/><Relationship Id="rId5" Type="http://schemas.openxmlformats.org/officeDocument/2006/relationships/image" Target="../media/image3.png"/><Relationship Id="rId4" Type="http://schemas.openxmlformats.org/officeDocument/2006/relationships/image" Target="../media/image212.png"/></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21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17/06/relationships/model3d" Target="../media/model3d4.glb"/><Relationship Id="rId5" Type="http://schemas.openxmlformats.org/officeDocument/2006/relationships/image" Target="../media/image21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8.gif"/><Relationship Id="rId5" Type="http://schemas.openxmlformats.org/officeDocument/2006/relationships/image" Target="../media/image217.gif"/><Relationship Id="rId4" Type="http://schemas.openxmlformats.org/officeDocument/2006/relationships/image" Target="../media/image216.gif"/></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22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227.jpeg"/><Relationship Id="rId3" Type="http://schemas.openxmlformats.org/officeDocument/2006/relationships/image" Target="../media/image2.emf"/><Relationship Id="rId7" Type="http://schemas.openxmlformats.org/officeDocument/2006/relationships/image" Target="../media/image226.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25.jpeg"/><Relationship Id="rId5" Type="http://schemas.openxmlformats.org/officeDocument/2006/relationships/image" Target="../media/image224.jpe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emf"/><Relationship Id="rId7" Type="http://schemas.openxmlformats.org/officeDocument/2006/relationships/image" Target="../media/image23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23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3.png"/><Relationship Id="rId7" Type="http://schemas.openxmlformats.org/officeDocument/2006/relationships/image" Target="../media/image2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40.jpeg"/><Relationship Id="rId5" Type="http://schemas.openxmlformats.org/officeDocument/2006/relationships/image" Target="../media/image239.jpe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emf"/><Relationship Id="rId7" Type="http://schemas.openxmlformats.org/officeDocument/2006/relationships/image" Target="../media/image24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24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2.emf"/><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emf"/><Relationship Id="rId7" Type="http://schemas.openxmlformats.org/officeDocument/2006/relationships/image" Target="../media/image25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60.jpe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63.jpg"/><Relationship Id="rId5" Type="http://schemas.openxmlformats.org/officeDocument/2006/relationships/image" Target="../media/image262.jp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8" Type="http://schemas.openxmlformats.org/officeDocument/2006/relationships/image" Target="../media/image266.jfif"/><Relationship Id="rId3" Type="http://schemas.openxmlformats.org/officeDocument/2006/relationships/image" Target="../media/image2.emf"/><Relationship Id="rId7" Type="http://schemas.openxmlformats.org/officeDocument/2006/relationships/image" Target="../media/image26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64.png"/><Relationship Id="rId5" Type="http://schemas.microsoft.com/office/2017/06/relationships/model3d" Target="../media/model3d5.glb"/><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6" Type="http://schemas.openxmlformats.org/officeDocument/2006/relationships/image" Target="../media/image31.png"/><Relationship Id="rId21" Type="http://schemas.openxmlformats.org/officeDocument/2006/relationships/image" Target="../media/image26.png"/><Relationship Id="rId42" Type="http://schemas.openxmlformats.org/officeDocument/2006/relationships/image" Target="../media/image47.png"/><Relationship Id="rId47" Type="http://schemas.openxmlformats.org/officeDocument/2006/relationships/image" Target="../media/image52.png"/><Relationship Id="rId63" Type="http://schemas.openxmlformats.org/officeDocument/2006/relationships/image" Target="../media/image68.png"/><Relationship Id="rId68" Type="http://schemas.openxmlformats.org/officeDocument/2006/relationships/image" Target="../media/image73.png"/><Relationship Id="rId84" Type="http://schemas.openxmlformats.org/officeDocument/2006/relationships/image" Target="../media/image89.png"/><Relationship Id="rId89" Type="http://schemas.openxmlformats.org/officeDocument/2006/relationships/image" Target="../media/image94.png"/><Relationship Id="rId16" Type="http://schemas.openxmlformats.org/officeDocument/2006/relationships/image" Target="../media/image21.png"/><Relationship Id="rId11" Type="http://schemas.openxmlformats.org/officeDocument/2006/relationships/image" Target="../media/image16.png"/><Relationship Id="rId32" Type="http://schemas.openxmlformats.org/officeDocument/2006/relationships/image" Target="../media/image37.png"/><Relationship Id="rId37" Type="http://schemas.openxmlformats.org/officeDocument/2006/relationships/image" Target="../media/image42.png"/><Relationship Id="rId53" Type="http://schemas.openxmlformats.org/officeDocument/2006/relationships/image" Target="../media/image58.png"/><Relationship Id="rId58" Type="http://schemas.openxmlformats.org/officeDocument/2006/relationships/image" Target="../media/image63.png"/><Relationship Id="rId74" Type="http://schemas.openxmlformats.org/officeDocument/2006/relationships/image" Target="../media/image79.png"/><Relationship Id="rId79" Type="http://schemas.openxmlformats.org/officeDocument/2006/relationships/image" Target="../media/image84.png"/><Relationship Id="rId5" Type="http://schemas.openxmlformats.org/officeDocument/2006/relationships/image" Target="../media/image10.png"/><Relationship Id="rId90" Type="http://schemas.openxmlformats.org/officeDocument/2006/relationships/image" Target="../media/image95.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png"/><Relationship Id="rId56" Type="http://schemas.openxmlformats.org/officeDocument/2006/relationships/image" Target="../media/image61.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8" Type="http://schemas.openxmlformats.org/officeDocument/2006/relationships/image" Target="../media/image13.png"/><Relationship Id="rId51" Type="http://schemas.openxmlformats.org/officeDocument/2006/relationships/image" Target="../media/image56.png"/><Relationship Id="rId72" Type="http://schemas.openxmlformats.org/officeDocument/2006/relationships/image" Target="../media/image77.png"/><Relationship Id="rId80" Type="http://schemas.openxmlformats.org/officeDocument/2006/relationships/image" Target="../media/image85.png"/><Relationship Id="rId85" Type="http://schemas.openxmlformats.org/officeDocument/2006/relationships/image" Target="../media/image90.png"/><Relationship Id="rId3" Type="http://schemas.openxmlformats.org/officeDocument/2006/relationships/image" Target="../media/image2.emf"/><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png"/><Relationship Id="rId59" Type="http://schemas.openxmlformats.org/officeDocument/2006/relationships/image" Target="../media/image64.png"/><Relationship Id="rId67" Type="http://schemas.openxmlformats.org/officeDocument/2006/relationships/image" Target="../media/image72.png"/><Relationship Id="rId20" Type="http://schemas.openxmlformats.org/officeDocument/2006/relationships/image" Target="../media/image25.png"/><Relationship Id="rId41" Type="http://schemas.openxmlformats.org/officeDocument/2006/relationships/image" Target="../media/image46.png"/><Relationship Id="rId54" Type="http://schemas.openxmlformats.org/officeDocument/2006/relationships/image" Target="../media/image59.png"/><Relationship Id="rId62" Type="http://schemas.openxmlformats.org/officeDocument/2006/relationships/image" Target="../media/image67.png"/><Relationship Id="rId70" Type="http://schemas.openxmlformats.org/officeDocument/2006/relationships/image" Target="../media/image75.png"/><Relationship Id="rId75" Type="http://schemas.openxmlformats.org/officeDocument/2006/relationships/image" Target="../media/image80.png"/><Relationship Id="rId83" Type="http://schemas.openxmlformats.org/officeDocument/2006/relationships/image" Target="../media/image88.png"/><Relationship Id="rId88" Type="http://schemas.openxmlformats.org/officeDocument/2006/relationships/image" Target="../media/image93.png"/><Relationship Id="rId91"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1.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15.png"/><Relationship Id="rId31" Type="http://schemas.openxmlformats.org/officeDocument/2006/relationships/image" Target="../media/image36.png"/><Relationship Id="rId44" Type="http://schemas.openxmlformats.org/officeDocument/2006/relationships/image" Target="../media/image49.png"/><Relationship Id="rId52" Type="http://schemas.openxmlformats.org/officeDocument/2006/relationships/image" Target="../media/image57.png"/><Relationship Id="rId60" Type="http://schemas.openxmlformats.org/officeDocument/2006/relationships/image" Target="../media/image65.png"/><Relationship Id="rId65" Type="http://schemas.openxmlformats.org/officeDocument/2006/relationships/image" Target="../media/image70.png"/><Relationship Id="rId73" Type="http://schemas.openxmlformats.org/officeDocument/2006/relationships/image" Target="../media/image78.png"/><Relationship Id="rId78" Type="http://schemas.openxmlformats.org/officeDocument/2006/relationships/image" Target="../media/image83.png"/><Relationship Id="rId81" Type="http://schemas.openxmlformats.org/officeDocument/2006/relationships/image" Target="../media/image86.png"/><Relationship Id="rId86" Type="http://schemas.openxmlformats.org/officeDocument/2006/relationships/image" Target="../media/image91.png"/><Relationship Id="rId4" Type="http://schemas.openxmlformats.org/officeDocument/2006/relationships/image" Target="../media/image3.png"/><Relationship Id="rId9"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3.png"/><Relationship Id="rId39" Type="http://schemas.openxmlformats.org/officeDocument/2006/relationships/image" Target="../media/image44.png"/><Relationship Id="rId34" Type="http://schemas.openxmlformats.org/officeDocument/2006/relationships/image" Target="../media/image39.png"/><Relationship Id="rId50" Type="http://schemas.openxmlformats.org/officeDocument/2006/relationships/image" Target="../media/image55.png"/><Relationship Id="rId55" Type="http://schemas.openxmlformats.org/officeDocument/2006/relationships/image" Target="../media/image60.png"/><Relationship Id="rId76" Type="http://schemas.openxmlformats.org/officeDocument/2006/relationships/image" Target="../media/image81.png"/><Relationship Id="rId7" Type="http://schemas.openxmlformats.org/officeDocument/2006/relationships/image" Target="../media/image12.png"/><Relationship Id="rId71" Type="http://schemas.openxmlformats.org/officeDocument/2006/relationships/image" Target="../media/image76.png"/><Relationship Id="rId92" Type="http://schemas.openxmlformats.org/officeDocument/2006/relationships/image" Target="../media/image97.png"/><Relationship Id="rId2" Type="http://schemas.openxmlformats.org/officeDocument/2006/relationships/notesSlide" Target="../notesSlides/notesSlide6.xml"/><Relationship Id="rId29" Type="http://schemas.openxmlformats.org/officeDocument/2006/relationships/image" Target="../media/image34.png"/><Relationship Id="rId24" Type="http://schemas.openxmlformats.org/officeDocument/2006/relationships/image" Target="../media/image29.png"/><Relationship Id="rId40" Type="http://schemas.openxmlformats.org/officeDocument/2006/relationships/image" Target="../media/image45.png"/><Relationship Id="rId45" Type="http://schemas.openxmlformats.org/officeDocument/2006/relationships/image" Target="../media/image50.png"/><Relationship Id="rId66" Type="http://schemas.openxmlformats.org/officeDocument/2006/relationships/image" Target="../media/image71.png"/><Relationship Id="rId87" Type="http://schemas.openxmlformats.org/officeDocument/2006/relationships/image" Target="../media/image92.png"/><Relationship Id="rId61" Type="http://schemas.openxmlformats.org/officeDocument/2006/relationships/image" Target="../media/image66.png"/><Relationship Id="rId82" Type="http://schemas.openxmlformats.org/officeDocument/2006/relationships/image" Target="../media/image87.png"/><Relationship Id="rId1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10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2.emf"/><Relationship Id="rId7" Type="http://schemas.microsoft.com/office/2017/06/relationships/model3d" Target="../media/model3d2.glb"/><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20DDC77-E12C-4EFD-B961-D08EB2DE2314}"/>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4" name="矩形 3"/>
          <p:cNvSpPr/>
          <p:nvPr/>
        </p:nvSpPr>
        <p:spPr>
          <a:xfrm>
            <a:off x="0" y="0"/>
            <a:ext cx="12192000" cy="4017196"/>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5" name="等腰三角形 4"/>
          <p:cNvSpPr/>
          <p:nvPr/>
        </p:nvSpPr>
        <p:spPr>
          <a:xfrm>
            <a:off x="4540469" y="1529773"/>
            <a:ext cx="1311691" cy="2485576"/>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6" name="等腰三角形 5"/>
          <p:cNvSpPr/>
          <p:nvPr/>
        </p:nvSpPr>
        <p:spPr>
          <a:xfrm>
            <a:off x="6104406" y="2502505"/>
            <a:ext cx="937522" cy="1512844"/>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7" name="等腰三角形 6"/>
          <p:cNvSpPr/>
          <p:nvPr/>
        </p:nvSpPr>
        <p:spPr>
          <a:xfrm flipH="1">
            <a:off x="7027218" y="2502505"/>
            <a:ext cx="937524" cy="1512844"/>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8" name="等腰三角形 7"/>
          <p:cNvSpPr/>
          <p:nvPr/>
        </p:nvSpPr>
        <p:spPr>
          <a:xfrm flipH="1">
            <a:off x="5831139" y="1529773"/>
            <a:ext cx="1311691" cy="2485576"/>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9" name="等腰三角形 8"/>
          <p:cNvSpPr/>
          <p:nvPr/>
        </p:nvSpPr>
        <p:spPr>
          <a:xfrm>
            <a:off x="9060836" y="2068691"/>
            <a:ext cx="1077312" cy="1946658"/>
          </a:xfrm>
          <a:prstGeom prst="triangle">
            <a:avLst>
              <a:gd name="adj" fmla="val 99462"/>
            </a:avLst>
          </a:prstGeom>
          <a:solidFill>
            <a:srgbClr val="64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10" name="等腰三角形 9"/>
          <p:cNvSpPr/>
          <p:nvPr/>
        </p:nvSpPr>
        <p:spPr>
          <a:xfrm flipH="1">
            <a:off x="10127638" y="2068691"/>
            <a:ext cx="1077312" cy="1946658"/>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11" name="等腰三角形 10"/>
          <p:cNvSpPr/>
          <p:nvPr/>
        </p:nvSpPr>
        <p:spPr>
          <a:xfrm>
            <a:off x="1859939" y="2068691"/>
            <a:ext cx="1077312" cy="1946658"/>
          </a:xfrm>
          <a:prstGeom prst="triangle">
            <a:avLst>
              <a:gd name="adj" fmla="val 99462"/>
            </a:avLst>
          </a:prstGeom>
          <a:solidFill>
            <a:srgbClr val="64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12" name="等腰三角形 11"/>
          <p:cNvSpPr/>
          <p:nvPr/>
        </p:nvSpPr>
        <p:spPr>
          <a:xfrm flipH="1">
            <a:off x="2926741" y="2068691"/>
            <a:ext cx="1077312" cy="1946658"/>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13" name="等腰三角形 12"/>
          <p:cNvSpPr/>
          <p:nvPr/>
        </p:nvSpPr>
        <p:spPr>
          <a:xfrm>
            <a:off x="1341785" y="2688801"/>
            <a:ext cx="791094" cy="1329237"/>
          </a:xfrm>
          <a:prstGeom prst="triangle">
            <a:avLst>
              <a:gd name="adj" fmla="val 99462"/>
            </a:avLst>
          </a:prstGeom>
          <a:solidFill>
            <a:srgbClr val="64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14" name="等腰三角形 13"/>
          <p:cNvSpPr/>
          <p:nvPr/>
        </p:nvSpPr>
        <p:spPr>
          <a:xfrm flipH="1">
            <a:off x="2125856" y="2686235"/>
            <a:ext cx="791094" cy="1329237"/>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15" name="等腰三角形 14"/>
          <p:cNvSpPr/>
          <p:nvPr/>
        </p:nvSpPr>
        <p:spPr>
          <a:xfrm>
            <a:off x="8552473" y="2687959"/>
            <a:ext cx="791094" cy="1329237"/>
          </a:xfrm>
          <a:prstGeom prst="triangle">
            <a:avLst>
              <a:gd name="adj" fmla="val 99462"/>
            </a:avLst>
          </a:prstGeom>
          <a:solidFill>
            <a:srgbClr val="64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16" name="等腰三角形 15"/>
          <p:cNvSpPr/>
          <p:nvPr/>
        </p:nvSpPr>
        <p:spPr>
          <a:xfrm flipH="1">
            <a:off x="9336544" y="2683546"/>
            <a:ext cx="791094" cy="1329237"/>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17" name="等腰三角形 16"/>
          <p:cNvSpPr/>
          <p:nvPr/>
        </p:nvSpPr>
        <p:spPr>
          <a:xfrm rot="10800000" flipV="1">
            <a:off x="5482823" y="6480175"/>
            <a:ext cx="971550" cy="377825"/>
          </a:xfrm>
          <a:prstGeom prst="triangle">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pic>
        <p:nvPicPr>
          <p:cNvPr id="21" name="图片 20">
            <a:extLst>
              <a:ext uri="{FF2B5EF4-FFF2-40B4-BE49-F238E27FC236}">
                <a16:creationId xmlns:a16="http://schemas.microsoft.com/office/drawing/2014/main" id="{EC0F6F68-508E-4C83-8EBA-0050816CC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mc:AlternateContent xmlns:mc="http://schemas.openxmlformats.org/markup-compatibility/2006">
        <mc:Choice xmlns:am3d="http://schemas.microsoft.com/office/drawing/2017/model3d" Requires="am3d">
          <p:graphicFrame>
            <p:nvGraphicFramePr>
              <p:cNvPr id="3" name="3D 模型 2">
                <a:extLst>
                  <a:ext uri="{FF2B5EF4-FFF2-40B4-BE49-F238E27FC236}">
                    <a16:creationId xmlns:a16="http://schemas.microsoft.com/office/drawing/2014/main" id="{BE307664-0F64-4987-B9DD-9C9F1DC44708}"/>
                  </a:ext>
                </a:extLst>
              </p:cNvPr>
              <p:cNvGraphicFramePr>
                <a:graphicFrameLocks noChangeAspect="1"/>
              </p:cNvGraphicFramePr>
              <p:nvPr>
                <p:extLst>
                  <p:ext uri="{D42A27DB-BD31-4B8C-83A1-F6EECF244321}">
                    <p14:modId xmlns:p14="http://schemas.microsoft.com/office/powerpoint/2010/main" val="1302875633"/>
                  </p:ext>
                </p:extLst>
              </p:nvPr>
            </p:nvGraphicFramePr>
            <p:xfrm>
              <a:off x="0" y="5530351"/>
              <a:ext cx="921701" cy="1327647"/>
            </p:xfrm>
            <a:graphic>
              <a:graphicData uri="http://schemas.microsoft.com/office/drawing/2017/model3d">
                <am3d:model3d r:embed="rId5">
                  <am3d:spPr>
                    <a:xfrm>
                      <a:off x="0" y="0"/>
                      <a:ext cx="921701" cy="1327647"/>
                    </a:xfrm>
                    <a:prstGeom prst="rect">
                      <a:avLst/>
                    </a:prstGeom>
                  </am3d:spPr>
                  <am3d:camera>
                    <am3d:pos x="0" y="0" z="65478052"/>
                    <am3d:up dx="0" dy="36000000" dz="0"/>
                    <am3d:lookAt x="0" y="0" z="0"/>
                    <am3d:perspective fov="2700000"/>
                  </am3d:camera>
                  <am3d:trans>
                    <am3d:meterPerModelUnit n="9679" d="1000000"/>
                    <am3d:preTrans dx="304591" dy="-19943689" dz="2110358"/>
                    <am3d:scale>
                      <am3d:sx n="1000000" d="1000000"/>
                      <am3d:sy n="1000000" d="1000000"/>
                      <am3d:sz n="1000000" d="1000000"/>
                    </am3d:scale>
                    <am3d:rot ay="54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16291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a:extLst>
                  <a:ext uri="{FF2B5EF4-FFF2-40B4-BE49-F238E27FC236}">
                    <a16:creationId xmlns:a16="http://schemas.microsoft.com/office/drawing/2014/main" id="{BE307664-0F64-4987-B9DD-9C9F1DC44708}"/>
                  </a:ext>
                </a:extLst>
              </p:cNvPr>
              <p:cNvPicPr>
                <a:picLocks noGrp="1" noRot="1" noChangeAspect="1" noMove="1" noResize="1" noEditPoints="1" noAdjustHandles="1" noChangeArrowheads="1" noChangeShapeType="1" noCrop="1"/>
              </p:cNvPicPr>
              <p:nvPr/>
            </p:nvPicPr>
            <p:blipFill>
              <a:blip r:embed="rId6"/>
              <a:stretch>
                <a:fillRect/>
              </a:stretch>
            </p:blipFill>
            <p:spPr>
              <a:xfrm>
                <a:off x="0" y="5530351"/>
                <a:ext cx="921701" cy="1327647"/>
              </a:xfrm>
              <a:prstGeom prst="rect">
                <a:avLst/>
              </a:prstGeom>
            </p:spPr>
          </p:pic>
        </mc:Fallback>
      </mc:AlternateContent>
      <p:sp>
        <p:nvSpPr>
          <p:cNvPr id="19" name="矩形 18">
            <a:extLst>
              <a:ext uri="{FF2B5EF4-FFF2-40B4-BE49-F238E27FC236}">
                <a16:creationId xmlns:a16="http://schemas.microsoft.com/office/drawing/2014/main" id="{4D0C04DB-0B70-456E-96C6-417FE3A54BF0}"/>
              </a:ext>
            </a:extLst>
          </p:cNvPr>
          <p:cNvSpPr/>
          <p:nvPr/>
        </p:nvSpPr>
        <p:spPr>
          <a:xfrm>
            <a:off x="4161633" y="354145"/>
            <a:ext cx="3908442" cy="1107996"/>
          </a:xfrm>
          <a:prstGeom prst="rect">
            <a:avLst/>
          </a:prstGeom>
        </p:spPr>
        <p:txBody>
          <a:bodyPr wrap="none">
            <a:spAutoFit/>
          </a:bodyPr>
          <a:lstStyle/>
          <a:p>
            <a:r>
              <a:rPr lang="en-US" altLang="zh-CN" sz="6600" b="1" dirty="0">
                <a:solidFill>
                  <a:schemeClr val="bg1"/>
                </a:solidFill>
                <a:latin typeface="Algerian" panose="04020705040A02060702" pitchFamily="82" charset="0"/>
                <a:ea typeface="AjiwaiPro" panose="02000600000000000000" pitchFamily="2" charset="-128"/>
              </a:rPr>
              <a:t>Cholera</a:t>
            </a:r>
            <a:endParaRPr lang="zh-CN" altLang="en-US" sz="6600" b="1" dirty="0">
              <a:solidFill>
                <a:schemeClr val="bg1"/>
              </a:solidFill>
              <a:latin typeface="Algerian" panose="04020705040A02060702" pitchFamily="82" charset="0"/>
              <a:ea typeface="AjiwaiPro" panose="02000600000000000000" pitchFamily="2" charset="-128"/>
            </a:endParaRPr>
          </a:p>
        </p:txBody>
      </p:sp>
      <p:sp>
        <p:nvSpPr>
          <p:cNvPr id="20" name="文本框 19">
            <a:extLst>
              <a:ext uri="{FF2B5EF4-FFF2-40B4-BE49-F238E27FC236}">
                <a16:creationId xmlns:a16="http://schemas.microsoft.com/office/drawing/2014/main" id="{BF6FFE8F-6EB2-4A9C-8F50-7483DEE35460}"/>
              </a:ext>
            </a:extLst>
          </p:cNvPr>
          <p:cNvSpPr txBox="1"/>
          <p:nvPr/>
        </p:nvSpPr>
        <p:spPr>
          <a:xfrm>
            <a:off x="707637" y="4202245"/>
            <a:ext cx="10521920" cy="2523768"/>
          </a:xfrm>
          <a:prstGeom prst="rect">
            <a:avLst/>
          </a:prstGeom>
          <a:noFill/>
        </p:spPr>
        <p:txBody>
          <a:bodyPr wrap="square" rtlCol="0">
            <a:spAutoFit/>
          </a:bodyPr>
          <a:lstStyle/>
          <a:p>
            <a:pPr algn="ctr"/>
            <a:r>
              <a:rPr lang="en-US" altLang="zh-CN" sz="2800" dirty="0">
                <a:latin typeface="Bell MT" panose="02020503060305020303" pitchFamily="18" charset="0"/>
                <a:ea typeface="MComic PRC Medium" panose="00000500000000000000" pitchFamily="2" charset="-122"/>
                <a:cs typeface="Times New Roman" panose="02020603050405020304" pitchFamily="18" charset="0"/>
              </a:rPr>
              <a:t>CNSCC</a:t>
            </a:r>
            <a:r>
              <a:rPr lang="zh-CN" altLang="en-US" sz="2800" dirty="0">
                <a:latin typeface="Bell MT" panose="02020503060305020303" pitchFamily="18" charset="0"/>
                <a:ea typeface="MComic PRC Medium" panose="00000500000000000000" pitchFamily="2" charset="-122"/>
                <a:cs typeface="Times New Roman" panose="02020603050405020304" pitchFamily="18" charset="0"/>
              </a:rPr>
              <a:t> </a:t>
            </a:r>
            <a:r>
              <a:rPr lang="en-US" altLang="zh-CN" sz="2800" dirty="0">
                <a:latin typeface="Bell MT" panose="02020503060305020303" pitchFamily="18" charset="0"/>
                <a:ea typeface="MComic PRC Medium" panose="00000500000000000000" pitchFamily="2" charset="-122"/>
                <a:cs typeface="Times New Roman" panose="02020603050405020304" pitchFamily="18" charset="0"/>
              </a:rPr>
              <a:t>210 Group Project Presentation</a:t>
            </a:r>
          </a:p>
          <a:p>
            <a:pPr algn="ctr"/>
            <a:r>
              <a:rPr lang="en-US" altLang="zh-CN" sz="2800" dirty="0">
                <a:latin typeface="Bell MT" panose="02020503060305020303" pitchFamily="18" charset="0"/>
                <a:ea typeface="MComic PRC Medium" panose="00000500000000000000" pitchFamily="2" charset="-122"/>
                <a:cs typeface="Times New Roman" panose="02020603050405020304" pitchFamily="18" charset="0"/>
              </a:rPr>
              <a:t>Group 2</a:t>
            </a:r>
          </a:p>
          <a:p>
            <a:pPr algn="ctr"/>
            <a:r>
              <a:rPr lang="en-US" altLang="zh-CN" sz="2800" dirty="0">
                <a:latin typeface="Bell MT" panose="02020503060305020303" pitchFamily="18" charset="0"/>
                <a:ea typeface="MComic PRC Medium" panose="00000500000000000000" pitchFamily="2" charset="-122"/>
                <a:cs typeface="Times New Roman" panose="02020603050405020304" pitchFamily="18" charset="0"/>
              </a:rPr>
              <a:t>Group Members</a:t>
            </a:r>
          </a:p>
          <a:p>
            <a:pPr algn="ctr"/>
            <a:r>
              <a:rPr lang="en-US" altLang="zh-CN" sz="2800" dirty="0" err="1">
                <a:latin typeface="Bell MT" panose="02020503060305020303" pitchFamily="18" charset="0"/>
                <a:ea typeface="MComic PRC Medium" panose="00000500000000000000" pitchFamily="2" charset="-122"/>
                <a:cs typeface="Times New Roman" panose="02020603050405020304" pitchFamily="18" charset="0"/>
              </a:rPr>
              <a:t>Shiwei</a:t>
            </a:r>
            <a:r>
              <a:rPr lang="en-US" altLang="zh-CN" sz="2800" dirty="0">
                <a:latin typeface="Bell MT" panose="02020503060305020303" pitchFamily="18" charset="0"/>
                <a:ea typeface="MComic PRC Medium" panose="00000500000000000000" pitchFamily="2" charset="-122"/>
                <a:cs typeface="Times New Roman" panose="02020603050405020304" pitchFamily="18" charset="0"/>
              </a:rPr>
              <a:t> Gao, Kangcheng Li, </a:t>
            </a:r>
            <a:r>
              <a:rPr lang="en-US" altLang="zh-CN" sz="2800" dirty="0" err="1">
                <a:latin typeface="Bell MT" panose="02020503060305020303" pitchFamily="18" charset="0"/>
                <a:ea typeface="MComic PRC Medium" panose="00000500000000000000" pitchFamily="2" charset="-122"/>
                <a:cs typeface="Times New Roman" panose="02020603050405020304" pitchFamily="18" charset="0"/>
              </a:rPr>
              <a:t>Yirun</a:t>
            </a:r>
            <a:r>
              <a:rPr lang="en-US" altLang="zh-CN" sz="2800" dirty="0">
                <a:latin typeface="Bell MT" panose="02020503060305020303" pitchFamily="18" charset="0"/>
                <a:ea typeface="MComic PRC Medium" panose="00000500000000000000" pitchFamily="2" charset="-122"/>
                <a:cs typeface="Times New Roman" panose="02020603050405020304" pitchFamily="18" charset="0"/>
              </a:rPr>
              <a:t> Wang, </a:t>
            </a:r>
          </a:p>
          <a:p>
            <a:pPr algn="ctr"/>
            <a:r>
              <a:rPr lang="en-US" altLang="zh-CN" sz="2800" dirty="0" err="1">
                <a:latin typeface="Bell MT" panose="02020503060305020303" pitchFamily="18" charset="0"/>
                <a:ea typeface="MComic PRC Medium" panose="00000500000000000000" pitchFamily="2" charset="-122"/>
                <a:cs typeface="Times New Roman" panose="02020603050405020304" pitchFamily="18" charset="0"/>
              </a:rPr>
              <a:t>Zouzhang</a:t>
            </a:r>
            <a:r>
              <a:rPr lang="en-US" altLang="zh-CN" sz="2800" dirty="0">
                <a:latin typeface="Bell MT" panose="02020503060305020303" pitchFamily="18" charset="0"/>
                <a:ea typeface="MComic PRC Medium" panose="00000500000000000000" pitchFamily="2" charset="-122"/>
                <a:cs typeface="Times New Roman" panose="02020603050405020304" pitchFamily="18" charset="0"/>
              </a:rPr>
              <a:t> Peng, </a:t>
            </a:r>
            <a:r>
              <a:rPr lang="en-US" altLang="zh-CN" sz="2800" dirty="0" err="1">
                <a:latin typeface="Bell MT" panose="02020503060305020303" pitchFamily="18" charset="0"/>
                <a:ea typeface="MComic PRC Medium" panose="00000500000000000000" pitchFamily="2" charset="-122"/>
                <a:cs typeface="Times New Roman" panose="02020603050405020304" pitchFamily="18" charset="0"/>
              </a:rPr>
              <a:t>Gaolin</a:t>
            </a:r>
            <a:r>
              <a:rPr lang="en-US" altLang="zh-CN" sz="2800" dirty="0">
                <a:latin typeface="Bell MT" panose="02020503060305020303" pitchFamily="18" charset="0"/>
                <a:ea typeface="MComic PRC Medium" panose="00000500000000000000" pitchFamily="2" charset="-122"/>
                <a:cs typeface="Times New Roman" panose="02020603050405020304" pitchFamily="18" charset="0"/>
              </a:rPr>
              <a:t> Wei, </a:t>
            </a:r>
            <a:r>
              <a:rPr lang="en-US" altLang="zh-CN" sz="2800" dirty="0" err="1">
                <a:latin typeface="Bell MT" panose="02020503060305020303" pitchFamily="18" charset="0"/>
                <a:ea typeface="MComic PRC Medium" panose="00000500000000000000" pitchFamily="2" charset="-122"/>
                <a:cs typeface="Times New Roman" panose="02020603050405020304" pitchFamily="18" charset="0"/>
              </a:rPr>
              <a:t>Yuxuan</a:t>
            </a:r>
            <a:r>
              <a:rPr lang="en-US" altLang="zh-CN" sz="2800" dirty="0">
                <a:latin typeface="Bell MT" panose="02020503060305020303" pitchFamily="18" charset="0"/>
                <a:ea typeface="MComic PRC Medium" panose="00000500000000000000" pitchFamily="2" charset="-122"/>
                <a:cs typeface="Times New Roman" panose="02020603050405020304" pitchFamily="18" charset="0"/>
              </a:rPr>
              <a:t> Chen</a:t>
            </a:r>
          </a:p>
          <a:p>
            <a:pPr algn="ctr"/>
            <a:endParaRPr lang="zh-CN" altLang="en-US" dirty="0">
              <a:latin typeface="Bell MT" panose="02020503060305020303" pitchFamily="18" charset="0"/>
              <a:ea typeface="MComic PRC Medium" panose="00000500000000000000" pitchFamily="2" charset="-122"/>
              <a:cs typeface="Times New Roman" panose="02020603050405020304" pitchFamily="18" charset="0"/>
            </a:endParaRPr>
          </a:p>
        </p:txBody>
      </p:sp>
    </p:spTree>
    <p:extLst>
      <p:ext uri="{BB962C8B-B14F-4D97-AF65-F5344CB8AC3E}">
        <p14:creationId xmlns:p14="http://schemas.microsoft.com/office/powerpoint/2010/main" val="3053715246"/>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3"/>
                                        </p:tgtEl>
                                        <p:attrNameLst>
                                          <p:attrName>embedded1</p:attrName>
                                        </p:attrNameLst>
                                      </p:cBhvr>
                                      <p:tavLst>
                                        <p:tav tm="0">
                                          <p:val>
                                            <p:fltVal val="0"/>
                                          </p:val>
                                        </p:tav>
                                        <p:tav tm="100000">
                                          <p:val>
                                            <p:fltVal val="1"/>
                                          </p:val>
                                        </p:tav>
                                      </p:tavLst>
                                    </p:anim>
                                  </p:childTnLst>
                                </p:cTn>
                              </p:par>
                              <p:par>
                                <p:cTn id="7" presetID="2" presetClass="entr" presetSubtype="4"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 calcmode="lin" valueType="num">
                                      <p:cBhvr additive="base">
                                        <p:cTn id="9" dur="250" fill="hold"/>
                                        <p:tgtEl>
                                          <p:spTgt spid="17"/>
                                        </p:tgtEl>
                                        <p:attrNameLst>
                                          <p:attrName>ppt_x</p:attrName>
                                        </p:attrNameLst>
                                      </p:cBhvr>
                                      <p:tavLst>
                                        <p:tav tm="0">
                                          <p:val>
                                            <p:strVal val="#ppt_x"/>
                                          </p:val>
                                        </p:tav>
                                        <p:tav tm="100000">
                                          <p:val>
                                            <p:strVal val="#ppt_x"/>
                                          </p:val>
                                        </p:tav>
                                      </p:tavLst>
                                    </p:anim>
                                    <p:anim calcmode="lin" valueType="num">
                                      <p:cBhvr additive="base">
                                        <p:cTn id="10" dur="250" fill="hold"/>
                                        <p:tgtEl>
                                          <p:spTgt spid="17"/>
                                        </p:tgtEl>
                                        <p:attrNameLst>
                                          <p:attrName>ppt_y</p:attrName>
                                        </p:attrNameLst>
                                      </p:cBhvr>
                                      <p:tavLst>
                                        <p:tav tm="0">
                                          <p:val>
                                            <p:strVal val="1+#ppt_h/2"/>
                                          </p:val>
                                        </p:tav>
                                        <p:tav tm="100000">
                                          <p:val>
                                            <p:strVal val="#ppt_y"/>
                                          </p:val>
                                        </p:tav>
                                      </p:tavLst>
                                    </p:anim>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CB6C2"/>
        </a:solidFill>
        <a:effectLst/>
      </p:bgPr>
    </p:bg>
    <p:spTree>
      <p:nvGrpSpPr>
        <p:cNvPr id="1" name=""/>
        <p:cNvGrpSpPr/>
        <p:nvPr/>
      </p:nvGrpSpPr>
      <p:grpSpPr>
        <a:xfrm>
          <a:off x="0" y="0"/>
          <a:ext cx="0" cy="0"/>
          <a:chOff x="0" y="0"/>
          <a:chExt cx="0" cy="0"/>
        </a:xfrm>
      </p:grpSpPr>
      <p:sp>
        <p:nvSpPr>
          <p:cNvPr id="2630" name="矩形 2629"/>
          <p:cNvSpPr/>
          <p:nvPr/>
        </p:nvSpPr>
        <p:spPr>
          <a:xfrm>
            <a:off x="4165854" y="1870097"/>
            <a:ext cx="3943431" cy="288826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2" name="文本框 1"/>
          <p:cNvSpPr txBox="1"/>
          <p:nvPr/>
        </p:nvSpPr>
        <p:spPr>
          <a:xfrm>
            <a:off x="5123743" y="1752178"/>
            <a:ext cx="2157068" cy="2092881"/>
          </a:xfrm>
          <a:prstGeom prst="rect">
            <a:avLst/>
          </a:prstGeom>
          <a:noFill/>
        </p:spPr>
        <p:txBody>
          <a:bodyPr wrap="square" rtlCol="0">
            <a:spAutoFit/>
          </a:bodyPr>
          <a:lstStyle/>
          <a:p>
            <a:r>
              <a:rPr lang="en-US" altLang="zh-CN" sz="13000" b="1" dirty="0">
                <a:solidFill>
                  <a:srgbClr val="4F5261">
                    <a:alpha val="45000"/>
                  </a:srgbClr>
                </a:solidFill>
                <a:latin typeface="Microsoft JhengHei UI" panose="020B0604030504040204" pitchFamily="34" charset="-120"/>
                <a:ea typeface="Microsoft JhengHei UI" panose="020B0604030504040204" pitchFamily="34" charset="-120"/>
              </a:rPr>
              <a:t>02</a:t>
            </a:r>
            <a:endParaRPr lang="zh-CN" altLang="en-US" sz="13000" b="1" dirty="0">
              <a:solidFill>
                <a:srgbClr val="4F5261">
                  <a:alpha val="45000"/>
                </a:srgbClr>
              </a:solidFill>
              <a:latin typeface="Microsoft JhengHei UI" panose="020B0604030504040204" pitchFamily="34" charset="-120"/>
              <a:ea typeface="Microsoft JhengHei UI" panose="020B0604030504040204" pitchFamily="34" charset="-120"/>
            </a:endParaRPr>
          </a:p>
        </p:txBody>
      </p:sp>
      <p:sp>
        <p:nvSpPr>
          <p:cNvPr id="3" name="文本框 2"/>
          <p:cNvSpPr txBox="1"/>
          <p:nvPr/>
        </p:nvSpPr>
        <p:spPr>
          <a:xfrm>
            <a:off x="4165854" y="3493869"/>
            <a:ext cx="3943431" cy="1446550"/>
          </a:xfrm>
          <a:prstGeom prst="rect">
            <a:avLst/>
          </a:prstGeom>
          <a:noFill/>
        </p:spPr>
        <p:txBody>
          <a:bodyPr wrap="square" rtlCol="0">
            <a:spAutoFit/>
          </a:bodyPr>
          <a:lstStyle/>
          <a:p>
            <a:pPr algn="ctr"/>
            <a:r>
              <a:rPr lang="en-US" altLang="zh-CN" sz="4400" dirty="0">
                <a:solidFill>
                  <a:srgbClr val="4F5261"/>
                </a:solidFill>
                <a:ea typeface="MComic PRC Medium" panose="00000500000000000000" pitchFamily="2" charset="-122"/>
              </a:rPr>
              <a:t>Gameplay and Rules</a:t>
            </a:r>
            <a:endParaRPr lang="zh-CN" altLang="en-US" sz="4400" dirty="0">
              <a:solidFill>
                <a:srgbClr val="4F5261"/>
              </a:solidFill>
              <a:ea typeface="MComic PRC Medium" panose="00000500000000000000" pitchFamily="2" charset="-122"/>
            </a:endParaRPr>
          </a:p>
        </p:txBody>
      </p:sp>
      <p:pic>
        <p:nvPicPr>
          <p:cNvPr id="8" name="图片 7">
            <a:extLst>
              <a:ext uri="{FF2B5EF4-FFF2-40B4-BE49-F238E27FC236}">
                <a16:creationId xmlns:a16="http://schemas.microsoft.com/office/drawing/2014/main" id="{F70241C0-99CA-406B-922A-F379FB7CBD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Tree>
    <p:extLst>
      <p:ext uri="{BB962C8B-B14F-4D97-AF65-F5344CB8AC3E}">
        <p14:creationId xmlns:p14="http://schemas.microsoft.com/office/powerpoint/2010/main" val="807589849"/>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mph" presetSubtype="0" fill="hold" grpId="0" nodeType="afterEffect">
                                  <p:stCondLst>
                                    <p:cond delay="0"/>
                                  </p:stCondLst>
                                  <p:iterate type="lt">
                                    <p:tmPct val="4000"/>
                                  </p:iterate>
                                  <p:childTnLst>
                                    <p:set>
                                      <p:cBhvr override="childStyle">
                                        <p:cTn id="10" dur="1000" fill="hold"/>
                                        <p:tgtEl>
                                          <p:spTgt spid="3"/>
                                        </p:tgtEl>
                                        <p:attrNameLst>
                                          <p:attrName>style.color</p:attrName>
                                        </p:attrNameLst>
                                      </p:cBhvr>
                                      <p:to>
                                        <p:clrVal>
                                          <a:srgbClr val="E5E5E0"/>
                                        </p:clrVal>
                                      </p:to>
                                    </p:set>
                                    <p:set>
                                      <p:cBhvr>
                                        <p:cTn id="11" dur="1000" fill="hold"/>
                                        <p:tgtEl>
                                          <p:spTgt spid="3"/>
                                        </p:tgtEl>
                                        <p:attrNameLst>
                                          <p:attrName>fillcolor</p:attrName>
                                        </p:attrNameLst>
                                      </p:cBhvr>
                                      <p:to>
                                        <p:clrVal>
                                          <a:srgbClr val="E5E5E0"/>
                                        </p:clrVal>
                                      </p:to>
                                    </p:set>
                                    <p:set>
                                      <p:cBhvr>
                                        <p:cTn id="12" dur="1000" fill="hold"/>
                                        <p:tgtEl>
                                          <p:spTgt spid="3"/>
                                        </p:tgtEl>
                                        <p:attrNameLst>
                                          <p:attrName>fill.type</p:attrName>
                                        </p:attrNameLst>
                                      </p:cBhvr>
                                      <p:to>
                                        <p:strVal val="solid"/>
                                      </p:to>
                                    </p:set>
                                  </p:childTnLst>
                                </p:cTn>
                              </p:par>
                            </p:childTnLst>
                          </p:cTn>
                        </p:par>
                        <p:par>
                          <p:cTn id="13" fill="hold">
                            <p:stCondLst>
                              <p:cond delay="2100"/>
                            </p:stCondLst>
                            <p:childTnLst>
                              <p:par>
                                <p:cTn id="14" presetID="16" presetClass="emph" presetSubtype="0" fill="hold" grpId="1" nodeType="afterEffect">
                                  <p:stCondLst>
                                    <p:cond delay="0"/>
                                  </p:stCondLst>
                                  <p:iterate type="lt">
                                    <p:tmPct val="4000"/>
                                  </p:iterate>
                                  <p:childTnLst>
                                    <p:set>
                                      <p:cBhvr override="childStyle">
                                        <p:cTn id="15" dur="1000" fill="hold"/>
                                        <p:tgtEl>
                                          <p:spTgt spid="3"/>
                                        </p:tgtEl>
                                        <p:attrNameLst>
                                          <p:attrName>style.color</p:attrName>
                                        </p:attrNameLst>
                                      </p:cBhvr>
                                      <p:to>
                                        <p:clrVal>
                                          <a:srgbClr val="4F5261"/>
                                        </p:clrVal>
                                      </p:to>
                                    </p:set>
                                    <p:set>
                                      <p:cBhvr>
                                        <p:cTn id="16" dur="1000" fill="hold"/>
                                        <p:tgtEl>
                                          <p:spTgt spid="3"/>
                                        </p:tgtEl>
                                        <p:attrNameLst>
                                          <p:attrName>fillcolor</p:attrName>
                                        </p:attrNameLst>
                                      </p:cBhvr>
                                      <p:to>
                                        <p:clrVal>
                                          <a:srgbClr val="4F5261"/>
                                        </p:clrVal>
                                      </p:to>
                                    </p:set>
                                    <p:set>
                                      <p:cBhvr>
                                        <p:cTn id="17" dur="1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4EEB5F8-9015-4805-AB0C-512C89A371AA}"/>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40" name="图片 39">
            <a:extLst>
              <a:ext uri="{FF2B5EF4-FFF2-40B4-BE49-F238E27FC236}">
                <a16:creationId xmlns:a16="http://schemas.microsoft.com/office/drawing/2014/main" id="{22881DC1-9C00-4C12-93F8-8B8711B5F84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5765" y="1507239"/>
            <a:ext cx="7280477" cy="4072122"/>
          </a:xfrm>
          <a:prstGeom prst="rect">
            <a:avLst/>
          </a:prstGeom>
          <a:noFill/>
          <a:ln>
            <a:noFill/>
          </a:ln>
        </p:spPr>
      </p:pic>
      <p:sp>
        <p:nvSpPr>
          <p:cNvPr id="13" name="文本框 12"/>
          <p:cNvSpPr txBox="1"/>
          <p:nvPr/>
        </p:nvSpPr>
        <p:spPr>
          <a:xfrm>
            <a:off x="2105526" y="2791326"/>
            <a:ext cx="2695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61DF7765-8F46-43B1-9AB7-335E0DEB30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19" name="矩形 18">
            <a:extLst>
              <a:ext uri="{FF2B5EF4-FFF2-40B4-BE49-F238E27FC236}">
                <a16:creationId xmlns:a16="http://schemas.microsoft.com/office/drawing/2014/main" id="{447C564A-EECA-47DF-A3C7-B343F68FED18}"/>
              </a:ext>
            </a:extLst>
          </p:cNvPr>
          <p:cNvSpPr/>
          <p:nvPr/>
        </p:nvSpPr>
        <p:spPr>
          <a:xfrm>
            <a:off x="418964" y="101827"/>
            <a:ext cx="3531736"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Game Start Panel </a:t>
            </a:r>
          </a:p>
        </p:txBody>
      </p:sp>
      <p:cxnSp>
        <p:nvCxnSpPr>
          <p:cNvPr id="21" name="直接连接符 20">
            <a:extLst>
              <a:ext uri="{FF2B5EF4-FFF2-40B4-BE49-F238E27FC236}">
                <a16:creationId xmlns:a16="http://schemas.microsoft.com/office/drawing/2014/main" id="{94A7B600-740C-4C8D-ACDA-54E5BCB9B73E}"/>
              </a:ext>
            </a:extLst>
          </p:cNvPr>
          <p:cNvCxnSpPr>
            <a:cxnSpLocks/>
          </p:cNvCxnSpPr>
          <p:nvPr/>
        </p:nvCxnSpPr>
        <p:spPr>
          <a:xfrm>
            <a:off x="520564" y="829438"/>
            <a:ext cx="3192792"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D7685B18-8255-4485-930D-CECE274FADC9}"/>
              </a:ext>
            </a:extLst>
          </p:cNvPr>
          <p:cNvSpPr/>
          <p:nvPr/>
        </p:nvSpPr>
        <p:spPr>
          <a:xfrm>
            <a:off x="2265765" y="1669458"/>
            <a:ext cx="3192791"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5" name="直接连接符 24">
            <a:extLst>
              <a:ext uri="{FF2B5EF4-FFF2-40B4-BE49-F238E27FC236}">
                <a16:creationId xmlns:a16="http://schemas.microsoft.com/office/drawing/2014/main" id="{B74F9B47-9862-45B1-B9F1-1ADF026F802F}"/>
              </a:ext>
            </a:extLst>
          </p:cNvPr>
          <p:cNvCxnSpPr>
            <a:cxnSpLocks/>
            <a:stCxn id="24" idx="1"/>
            <a:endCxn id="26" idx="3"/>
          </p:cNvCxnSpPr>
          <p:nvPr/>
        </p:nvCxnSpPr>
        <p:spPr>
          <a:xfrm flipH="1">
            <a:off x="2004110" y="1854124"/>
            <a:ext cx="261655" cy="5637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文本框 2">
            <a:extLst>
              <a:ext uri="{FF2B5EF4-FFF2-40B4-BE49-F238E27FC236}">
                <a16:creationId xmlns:a16="http://schemas.microsoft.com/office/drawing/2014/main" id="{A2CB3726-EC63-4803-8DAF-6457853383DB}"/>
              </a:ext>
            </a:extLst>
          </p:cNvPr>
          <p:cNvSpPr txBox="1">
            <a:spLocks noChangeArrowheads="1"/>
          </p:cNvSpPr>
          <p:nvPr/>
        </p:nvSpPr>
        <p:spPr bwMode="auto">
          <a:xfrm>
            <a:off x="220625" y="2163727"/>
            <a:ext cx="1783485" cy="508239"/>
          </a:xfrm>
          <a:prstGeom prst="rect">
            <a:avLst/>
          </a:prstGeom>
          <a:noFill/>
          <a:ln w="9525">
            <a:solidFill>
              <a:srgbClr val="FF0000"/>
            </a:solidFill>
            <a:miter lim="800000"/>
            <a:headEnd/>
            <a:tailEnd/>
          </a:ln>
        </p:spPr>
        <p:txBody>
          <a:bodyPr rot="0" vert="horz" wrap="square" lIns="91440" tIns="45720" rIns="91440" bIns="45720" anchor="t" anchorCtr="0">
            <a:noAutofit/>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Instructions</a:t>
            </a:r>
            <a:endParaRPr kumimoji="0" lang="zh-CN" altLang="en-US" sz="11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8" name="矩形 27">
            <a:extLst>
              <a:ext uri="{FF2B5EF4-FFF2-40B4-BE49-F238E27FC236}">
                <a16:creationId xmlns:a16="http://schemas.microsoft.com/office/drawing/2014/main" id="{B95B3DD7-CBA3-43DF-A83C-B9C55BB42A41}"/>
              </a:ext>
            </a:extLst>
          </p:cNvPr>
          <p:cNvSpPr/>
          <p:nvPr/>
        </p:nvSpPr>
        <p:spPr>
          <a:xfrm>
            <a:off x="6338388" y="2791326"/>
            <a:ext cx="3137612" cy="624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1" name="直接连接符 30">
            <a:extLst>
              <a:ext uri="{FF2B5EF4-FFF2-40B4-BE49-F238E27FC236}">
                <a16:creationId xmlns:a16="http://schemas.microsoft.com/office/drawing/2014/main" id="{B11FC1BF-53E6-44B0-9421-6858089DE4A6}"/>
              </a:ext>
            </a:extLst>
          </p:cNvPr>
          <p:cNvCxnSpPr>
            <a:cxnSpLocks/>
            <a:endCxn id="33" idx="1"/>
          </p:cNvCxnSpPr>
          <p:nvPr/>
        </p:nvCxnSpPr>
        <p:spPr>
          <a:xfrm flipV="1">
            <a:off x="9300691" y="2174645"/>
            <a:ext cx="593551" cy="9505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文本框 2">
            <a:extLst>
              <a:ext uri="{FF2B5EF4-FFF2-40B4-BE49-F238E27FC236}">
                <a16:creationId xmlns:a16="http://schemas.microsoft.com/office/drawing/2014/main" id="{83CFF881-DEF6-47FB-B1E1-D5ECE652E41C}"/>
              </a:ext>
            </a:extLst>
          </p:cNvPr>
          <p:cNvSpPr txBox="1">
            <a:spLocks noChangeArrowheads="1"/>
          </p:cNvSpPr>
          <p:nvPr/>
        </p:nvSpPr>
        <p:spPr bwMode="auto">
          <a:xfrm>
            <a:off x="9894242" y="1677324"/>
            <a:ext cx="2077133" cy="994642"/>
          </a:xfrm>
          <a:prstGeom prst="rect">
            <a:avLst/>
          </a:prstGeom>
          <a:noFill/>
          <a:ln w="9525">
            <a:solidFill>
              <a:srgbClr val="FF0000"/>
            </a:solidFill>
            <a:miter lim="800000"/>
            <a:headEnd/>
            <a:tailEnd/>
          </a:ln>
        </p:spPr>
        <p:txBody>
          <a:bodyPr rot="0" vert="horz" wrap="square" lIns="91440" tIns="45720" rIns="91440" bIns="45720" anchor="t" anchorCtr="0">
            <a:noAutofit/>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Choose to start a new game</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28295C89-7479-4134-8786-742AF9AC3493}"/>
              </a:ext>
            </a:extLst>
          </p:cNvPr>
          <p:cNvSpPr/>
          <p:nvPr/>
        </p:nvSpPr>
        <p:spPr>
          <a:xfrm>
            <a:off x="6338387" y="3543300"/>
            <a:ext cx="3137611" cy="624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5" name="直接连接符 34">
            <a:extLst>
              <a:ext uri="{FF2B5EF4-FFF2-40B4-BE49-F238E27FC236}">
                <a16:creationId xmlns:a16="http://schemas.microsoft.com/office/drawing/2014/main" id="{81575586-1C67-49EF-A9B4-85681B5D72A5}"/>
              </a:ext>
            </a:extLst>
          </p:cNvPr>
          <p:cNvCxnSpPr>
            <a:cxnSpLocks/>
          </p:cNvCxnSpPr>
          <p:nvPr/>
        </p:nvCxnSpPr>
        <p:spPr>
          <a:xfrm flipV="1">
            <a:off x="9475998" y="3252358"/>
            <a:ext cx="450237" cy="6556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文本框 2">
            <a:extLst>
              <a:ext uri="{FF2B5EF4-FFF2-40B4-BE49-F238E27FC236}">
                <a16:creationId xmlns:a16="http://schemas.microsoft.com/office/drawing/2014/main" id="{6106A827-09ED-47BB-AAE6-F8138DAF1876}"/>
              </a:ext>
            </a:extLst>
          </p:cNvPr>
          <p:cNvSpPr txBox="1">
            <a:spLocks noChangeArrowheads="1"/>
          </p:cNvSpPr>
          <p:nvPr/>
        </p:nvSpPr>
        <p:spPr bwMode="auto">
          <a:xfrm>
            <a:off x="9918676" y="2861239"/>
            <a:ext cx="2077133" cy="994642"/>
          </a:xfrm>
          <a:prstGeom prst="rect">
            <a:avLst/>
          </a:prstGeom>
          <a:noFill/>
          <a:ln w="9525">
            <a:solidFill>
              <a:srgbClr val="FF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Choose to load a past game</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矩形 36">
            <a:extLst>
              <a:ext uri="{FF2B5EF4-FFF2-40B4-BE49-F238E27FC236}">
                <a16:creationId xmlns:a16="http://schemas.microsoft.com/office/drawing/2014/main" id="{AEF6B31C-DF64-4C14-8E55-CDF91793461B}"/>
              </a:ext>
            </a:extLst>
          </p:cNvPr>
          <p:cNvSpPr/>
          <p:nvPr/>
        </p:nvSpPr>
        <p:spPr>
          <a:xfrm>
            <a:off x="6338386" y="4295274"/>
            <a:ext cx="3137611" cy="550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8" name="直接连接符 37">
            <a:extLst>
              <a:ext uri="{FF2B5EF4-FFF2-40B4-BE49-F238E27FC236}">
                <a16:creationId xmlns:a16="http://schemas.microsoft.com/office/drawing/2014/main" id="{3D6703C7-28DA-47E3-9ECD-D4AA56FFCED1}"/>
              </a:ext>
            </a:extLst>
          </p:cNvPr>
          <p:cNvCxnSpPr>
            <a:cxnSpLocks/>
            <a:stCxn id="37" idx="3"/>
            <a:endCxn id="39" idx="1"/>
          </p:cNvCxnSpPr>
          <p:nvPr/>
        </p:nvCxnSpPr>
        <p:spPr>
          <a:xfrm>
            <a:off x="9475997" y="4570607"/>
            <a:ext cx="4502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文本框 2">
            <a:extLst>
              <a:ext uri="{FF2B5EF4-FFF2-40B4-BE49-F238E27FC236}">
                <a16:creationId xmlns:a16="http://schemas.microsoft.com/office/drawing/2014/main" id="{C64BF858-B758-4877-A794-8A8E0DBE6752}"/>
              </a:ext>
            </a:extLst>
          </p:cNvPr>
          <p:cNvSpPr txBox="1">
            <a:spLocks noChangeArrowheads="1"/>
          </p:cNvSpPr>
          <p:nvPr/>
        </p:nvSpPr>
        <p:spPr bwMode="auto">
          <a:xfrm>
            <a:off x="9926235" y="4277237"/>
            <a:ext cx="2077132" cy="586740"/>
          </a:xfrm>
          <a:prstGeom prst="rect">
            <a:avLst/>
          </a:prstGeom>
          <a:noFill/>
          <a:ln w="9525">
            <a:solidFill>
              <a:srgbClr val="FF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Choose to quit</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79824EC-C4F2-40CA-A95F-C605E9A706D9}"/>
                  </a:ext>
                </a:extLst>
              </p:cNvPr>
              <p:cNvGraphicFramePr>
                <a:graphicFrameLocks noChangeAspect="1"/>
              </p:cNvGraphicFramePr>
              <p:nvPr>
                <p:extLst>
                  <p:ext uri="{D42A27DB-BD31-4B8C-83A1-F6EECF244321}">
                    <p14:modId xmlns:p14="http://schemas.microsoft.com/office/powerpoint/2010/main" val="162560767"/>
                  </p:ext>
                </p:extLst>
              </p:nvPr>
            </p:nvGraphicFramePr>
            <p:xfrm>
              <a:off x="-379993" y="5281659"/>
              <a:ext cx="1324141" cy="1589041"/>
            </p:xfrm>
            <a:graphic>
              <a:graphicData uri="http://schemas.microsoft.com/office/drawing/2017/model3d">
                <am3d:model3d r:embed="rId6">
                  <am3d:spPr>
                    <a:xfrm>
                      <a:off x="0" y="0"/>
                      <a:ext cx="1324141" cy="1589041"/>
                    </a:xfrm>
                    <a:prstGeom prst="rect">
                      <a:avLst/>
                    </a:prstGeom>
                  </am3d:spPr>
                  <am3d:camera>
                    <am3d:pos x="0" y="0" z="68725816"/>
                    <am3d:up dx="0" dy="36000000" dz="0"/>
                    <am3d:lookAt x="0" y="0" z="0"/>
                    <am3d:perspective fov="2700000"/>
                  </am3d:camera>
                  <am3d:trans>
                    <am3d:meterPerModelUnit n="49859" d="1000000"/>
                    <am3d:preTrans dx="663537" dy="-3746050" dz="4579752"/>
                    <am3d:scale>
                      <am3d:sx n="1000000" d="1000000"/>
                      <am3d:sy n="1000000" d="1000000"/>
                      <am3d:sz n="1000000" d="1000000"/>
                    </am3d:scale>
                    <am3d:rot ay="5400000"/>
                    <am3d:postTrans dx="0" dy="0" dz="0"/>
                  </am3d:trans>
                  <am3d:raster rName="Office3DRenderer" rVer="16.0.8326">
                    <am3d:blip r:embed="rId7"/>
                  </am3d:raster>
                  <am3d:extLst>
                    <a:ext uri="{9A65AA19-BECB-4387-8358-8AD5134E1D82}">
                      <a3danim:embedAnim xmlns:a3danim="http://schemas.microsoft.com/office/drawing/2018/animation/model3d" animId="0">
                        <a3danim:animPr length="10958" count="indefinite"/>
                      </a3danim:embedAnim>
                    </a:ext>
                    <a:ext uri="{E9DE012E-A134-456F-84FE-255F9AAD75C6}">
                      <a3danim:posterFrame xmlns:a3danim="http://schemas.microsoft.com/office/drawing/2018/animation/model3d" animId="0"/>
                    </a:ext>
                  </am3d:extLst>
                  <am3d:objViewport viewportSz="20762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79824EC-C4F2-40CA-A95F-C605E9A706D9}"/>
                  </a:ext>
                </a:extLst>
              </p:cNvPr>
              <p:cNvPicPr>
                <a:picLocks noGrp="1" noRot="1" noChangeAspect="1" noMove="1" noResize="1" noEditPoints="1" noAdjustHandles="1" noChangeArrowheads="1" noChangeShapeType="1" noCrop="1"/>
              </p:cNvPicPr>
              <p:nvPr/>
            </p:nvPicPr>
            <p:blipFill>
              <a:blip r:embed="rId7"/>
              <a:stretch>
                <a:fillRect/>
              </a:stretch>
            </p:blipFill>
            <p:spPr>
              <a:xfrm>
                <a:off x="-379993" y="5281659"/>
                <a:ext cx="1324141" cy="1589041"/>
              </a:xfrm>
              <a:prstGeom prst="rect">
                <a:avLst/>
              </a:prstGeom>
            </p:spPr>
          </p:pic>
        </mc:Fallback>
      </mc:AlternateContent>
    </p:spTree>
    <p:extLst>
      <p:ext uri="{BB962C8B-B14F-4D97-AF65-F5344CB8AC3E}">
        <p14:creationId xmlns:p14="http://schemas.microsoft.com/office/powerpoint/2010/main" val="2433383569"/>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958" fill="hold"/>
                                        <p:tgtEl>
                                          <p:spTgt spid="2"/>
                                        </p:tgtEl>
                                        <p:attrNameLst>
                                          <p:attrName>embedded1</p:attrName>
                                        </p:attrNameLst>
                                      </p:cBhvr>
                                      <p:tavLst>
                                        <p:tav tm="0">
                                          <p:val>
                                            <p:fltVal val="0"/>
                                          </p:val>
                                        </p:tav>
                                        <p:tav tm="100000">
                                          <p:val>
                                            <p:fltVal val="1"/>
                                          </p:val>
                                        </p:tav>
                                      </p:tavLst>
                                    </p:anim>
                                  </p:childTnLst>
                                </p:cTn>
                              </p:par>
                              <p:par>
                                <p:cTn id="7" presetID="14" presetClass="entr" presetSubtype="1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randombar(horizontal)">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4EEB5F8-9015-4805-AB0C-512C89A371AA}"/>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3" name="文本框 12"/>
          <p:cNvSpPr txBox="1"/>
          <p:nvPr/>
        </p:nvSpPr>
        <p:spPr>
          <a:xfrm>
            <a:off x="2105526" y="2791326"/>
            <a:ext cx="2695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61DF7765-8F46-43B1-9AB7-335E0DEB30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3" name="图片 2">
            <a:extLst>
              <a:ext uri="{FF2B5EF4-FFF2-40B4-BE49-F238E27FC236}">
                <a16:creationId xmlns:a16="http://schemas.microsoft.com/office/drawing/2014/main" id="{F36F16E0-7AF4-49B8-B4BE-0DFB16BAE350}"/>
              </a:ext>
            </a:extLst>
          </p:cNvPr>
          <p:cNvPicPr>
            <a:picLocks noChangeAspect="1"/>
          </p:cNvPicPr>
          <p:nvPr/>
        </p:nvPicPr>
        <p:blipFill>
          <a:blip r:embed="rId5"/>
          <a:stretch>
            <a:fillRect/>
          </a:stretch>
        </p:blipFill>
        <p:spPr>
          <a:xfrm>
            <a:off x="1486687" y="1455521"/>
            <a:ext cx="6690204" cy="3915713"/>
          </a:xfrm>
          <a:prstGeom prst="rect">
            <a:avLst/>
          </a:prstGeom>
          <a:ln>
            <a:solidFill>
              <a:srgbClr val="FF0000"/>
            </a:solidFill>
            <a:tailEnd type="triangle"/>
          </a:ln>
        </p:spPr>
      </p:pic>
      <p:cxnSp>
        <p:nvCxnSpPr>
          <p:cNvPr id="6" name="直接箭头连接符 5">
            <a:extLst>
              <a:ext uri="{FF2B5EF4-FFF2-40B4-BE49-F238E27FC236}">
                <a16:creationId xmlns:a16="http://schemas.microsoft.com/office/drawing/2014/main" id="{B4F42126-A24C-4C9B-A092-71B12AB8729D}"/>
              </a:ext>
            </a:extLst>
          </p:cNvPr>
          <p:cNvCxnSpPr>
            <a:cxnSpLocks/>
          </p:cNvCxnSpPr>
          <p:nvPr/>
        </p:nvCxnSpPr>
        <p:spPr>
          <a:xfrm flipV="1">
            <a:off x="7593496" y="2037522"/>
            <a:ext cx="1421295" cy="387627"/>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文本框 8">
            <a:extLst>
              <a:ext uri="{FF2B5EF4-FFF2-40B4-BE49-F238E27FC236}">
                <a16:creationId xmlns:a16="http://schemas.microsoft.com/office/drawing/2014/main" id="{9C3A88B9-CE9B-4722-9A2B-F4E76FC218B6}"/>
              </a:ext>
            </a:extLst>
          </p:cNvPr>
          <p:cNvSpPr txBox="1"/>
          <p:nvPr/>
        </p:nvSpPr>
        <p:spPr>
          <a:xfrm>
            <a:off x="9014791" y="1778818"/>
            <a:ext cx="29221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Animation: multiple threads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D955E9CF-5B9B-4466-A489-559DA3AAEFF6}"/>
              </a:ext>
            </a:extLst>
          </p:cNvPr>
          <p:cNvCxnSpPr>
            <a:cxnSpLocks/>
          </p:cNvCxnSpPr>
          <p:nvPr/>
        </p:nvCxnSpPr>
        <p:spPr>
          <a:xfrm>
            <a:off x="7384774" y="4591878"/>
            <a:ext cx="1918251" cy="248479"/>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6" name="文本框 15">
            <a:extLst>
              <a:ext uri="{FF2B5EF4-FFF2-40B4-BE49-F238E27FC236}">
                <a16:creationId xmlns:a16="http://schemas.microsoft.com/office/drawing/2014/main" id="{CE9A5093-9466-476D-86F0-09E395F5C4CB}"/>
              </a:ext>
            </a:extLst>
          </p:cNvPr>
          <p:cNvSpPr txBox="1"/>
          <p:nvPr/>
        </p:nvSpPr>
        <p:spPr>
          <a:xfrm>
            <a:off x="9269895" y="4646543"/>
            <a:ext cx="29221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Information of users choice</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A1F68ECA-284C-49B4-A93D-95268A3EEACF}"/>
              </a:ext>
            </a:extLst>
          </p:cNvPr>
          <p:cNvCxnSpPr>
            <a:cxnSpLocks/>
          </p:cNvCxnSpPr>
          <p:nvPr/>
        </p:nvCxnSpPr>
        <p:spPr>
          <a:xfrm flipV="1">
            <a:off x="7593496" y="3429001"/>
            <a:ext cx="1709529" cy="5482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0" name="文本框 19">
            <a:extLst>
              <a:ext uri="{FF2B5EF4-FFF2-40B4-BE49-F238E27FC236}">
                <a16:creationId xmlns:a16="http://schemas.microsoft.com/office/drawing/2014/main" id="{5B2D512B-AA12-40D8-8293-0E385FF75788}"/>
              </a:ext>
            </a:extLst>
          </p:cNvPr>
          <p:cNvSpPr txBox="1"/>
          <p:nvPr/>
        </p:nvSpPr>
        <p:spPr>
          <a:xfrm>
            <a:off x="9412356" y="3160658"/>
            <a:ext cx="19878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Picture to view the boss and enemies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932D80C3-A1DD-4F67-B4C6-AC7084066625}"/>
              </a:ext>
            </a:extLst>
          </p:cNvPr>
          <p:cNvCxnSpPr>
            <a:cxnSpLocks/>
          </p:cNvCxnSpPr>
          <p:nvPr/>
        </p:nvCxnSpPr>
        <p:spPr>
          <a:xfrm>
            <a:off x="3078387" y="5079183"/>
            <a:ext cx="374676" cy="84638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7" name="文本框 26">
            <a:extLst>
              <a:ext uri="{FF2B5EF4-FFF2-40B4-BE49-F238E27FC236}">
                <a16:creationId xmlns:a16="http://schemas.microsoft.com/office/drawing/2014/main" id="{B4B7D6A3-016A-4C5F-941B-803D281C800F}"/>
              </a:ext>
            </a:extLst>
          </p:cNvPr>
          <p:cNvSpPr txBox="1"/>
          <p:nvPr/>
        </p:nvSpPr>
        <p:spPr>
          <a:xfrm>
            <a:off x="1669773" y="5844984"/>
            <a:ext cx="45421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Panels to set resolution, frame, anti-aliasing, shadow</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7217BF18-781B-424C-A56C-DB213796D5B3}"/>
              </a:ext>
            </a:extLst>
          </p:cNvPr>
          <p:cNvCxnSpPr>
            <a:cxnSpLocks/>
          </p:cNvCxnSpPr>
          <p:nvPr/>
        </p:nvCxnSpPr>
        <p:spPr>
          <a:xfrm flipH="1">
            <a:off x="1234745" y="2403026"/>
            <a:ext cx="1411356" cy="45720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0" name="文本框 29">
            <a:extLst>
              <a:ext uri="{FF2B5EF4-FFF2-40B4-BE49-F238E27FC236}">
                <a16:creationId xmlns:a16="http://schemas.microsoft.com/office/drawing/2014/main" id="{2F4BB92A-15BF-4BEC-B02A-5578B871C748}"/>
              </a:ext>
            </a:extLst>
          </p:cNvPr>
          <p:cNvSpPr txBox="1"/>
          <p:nvPr/>
        </p:nvSpPr>
        <p:spPr>
          <a:xfrm>
            <a:off x="93637" y="2782669"/>
            <a:ext cx="12837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Choose the chapters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1B76B9E6-3861-4F7B-B159-072B696DA701}"/>
              </a:ext>
            </a:extLst>
          </p:cNvPr>
          <p:cNvSpPr txBox="1"/>
          <p:nvPr/>
        </p:nvSpPr>
        <p:spPr>
          <a:xfrm>
            <a:off x="7384774" y="5688494"/>
            <a:ext cx="44427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All the buttons are stimulated by pictures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矩形 18">
            <a:extLst>
              <a:ext uri="{FF2B5EF4-FFF2-40B4-BE49-F238E27FC236}">
                <a16:creationId xmlns:a16="http://schemas.microsoft.com/office/drawing/2014/main" id="{447C564A-EECA-47DF-A3C7-B343F68FED18}"/>
              </a:ext>
            </a:extLst>
          </p:cNvPr>
          <p:cNvSpPr/>
          <p:nvPr/>
        </p:nvSpPr>
        <p:spPr>
          <a:xfrm>
            <a:off x="418964" y="101827"/>
            <a:ext cx="648126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Control and Map Choosing Panel </a:t>
            </a:r>
          </a:p>
        </p:txBody>
      </p:sp>
      <p:cxnSp>
        <p:nvCxnSpPr>
          <p:cNvPr id="21" name="直接连接符 20">
            <a:extLst>
              <a:ext uri="{FF2B5EF4-FFF2-40B4-BE49-F238E27FC236}">
                <a16:creationId xmlns:a16="http://schemas.microsoft.com/office/drawing/2014/main" id="{94A7B600-740C-4C8D-ACDA-54E5BCB9B73E}"/>
              </a:ext>
            </a:extLst>
          </p:cNvPr>
          <p:cNvCxnSpPr>
            <a:cxnSpLocks/>
          </p:cNvCxnSpPr>
          <p:nvPr/>
        </p:nvCxnSpPr>
        <p:spPr>
          <a:xfrm>
            <a:off x="520564" y="829438"/>
            <a:ext cx="6103756"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24" name="3D 模型 23">
                <a:extLst>
                  <a:ext uri="{FF2B5EF4-FFF2-40B4-BE49-F238E27FC236}">
                    <a16:creationId xmlns:a16="http://schemas.microsoft.com/office/drawing/2014/main" id="{D31FBE23-711F-4631-B864-EF0CC22F15F7}"/>
                  </a:ext>
                </a:extLst>
              </p:cNvPr>
              <p:cNvGraphicFramePr>
                <a:graphicFrameLocks noChangeAspect="1"/>
              </p:cNvGraphicFramePr>
              <p:nvPr>
                <p:extLst>
                  <p:ext uri="{D42A27DB-BD31-4B8C-83A1-F6EECF244321}">
                    <p14:modId xmlns:p14="http://schemas.microsoft.com/office/powerpoint/2010/main" val="2273286851"/>
                  </p:ext>
                </p:extLst>
              </p:nvPr>
            </p:nvGraphicFramePr>
            <p:xfrm>
              <a:off x="397333" y="4996591"/>
              <a:ext cx="1291807" cy="1946362"/>
            </p:xfrm>
            <a:graphic>
              <a:graphicData uri="http://schemas.microsoft.com/office/drawing/2017/model3d">
                <am3d:model3d r:embed="rId6">
                  <am3d:spPr>
                    <a:xfrm>
                      <a:off x="0" y="0"/>
                      <a:ext cx="1291807" cy="1946362"/>
                    </a:xfrm>
                    <a:prstGeom prst="rect">
                      <a:avLst/>
                    </a:prstGeom>
                  </am3d:spPr>
                  <am3d:camera>
                    <am3d:pos x="0" y="0" z="68725816"/>
                    <am3d:up dx="0" dy="36000000" dz="0"/>
                    <am3d:lookAt x="0" y="0" z="0"/>
                    <am3d:perspective fov="2700000"/>
                  </am3d:camera>
                  <am3d:trans>
                    <am3d:meterPerModelUnit n="49859" d="1000000"/>
                    <am3d:preTrans dx="663537" dy="-3746050" dz="4579752"/>
                    <am3d:scale>
                      <am3d:sx n="1000000" d="1000000"/>
                      <am3d:sy n="1000000" d="1000000"/>
                      <am3d:sz n="1000000" d="1000000"/>
                    </am3d:scale>
                    <am3d:rot/>
                    <am3d:postTrans dx="0" dy="0" dz="0"/>
                  </am3d:trans>
                  <am3d:raster rName="Office3DRenderer" rVer="16.0.8326">
                    <am3d:blip r:embed="rId7"/>
                  </am3d:raster>
                  <am3d:extLst>
                    <a:ext uri="{9A65AA19-BECB-4387-8358-8AD5134E1D82}">
                      <a3danim:embedAnim xmlns:a3danim="http://schemas.microsoft.com/office/drawing/2018/animation/model3d" animId="0">
                        <a3danim:animPr length="10958" count="indefinite"/>
                      </a3danim:embedAnim>
                    </a:ext>
                    <a:ext uri="{E9DE012E-A134-456F-84FE-255F9AAD75C6}">
                      <a3danim:posterFrame xmlns:a3danim="http://schemas.microsoft.com/office/drawing/2018/animation/model3d" animId="0"/>
                    </a:ext>
                  </am3d:extLst>
                  <am3d:objViewport viewportSz="24063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模型 23">
                <a:extLst>
                  <a:ext uri="{FF2B5EF4-FFF2-40B4-BE49-F238E27FC236}">
                    <a16:creationId xmlns:a16="http://schemas.microsoft.com/office/drawing/2014/main" id="{D31FBE23-711F-4631-B864-EF0CC22F15F7}"/>
                  </a:ext>
                </a:extLst>
              </p:cNvPr>
              <p:cNvPicPr>
                <a:picLocks noGrp="1" noRot="1" noChangeAspect="1" noMove="1" noResize="1" noEditPoints="1" noAdjustHandles="1" noChangeArrowheads="1" noChangeShapeType="1" noCrop="1"/>
              </p:cNvPicPr>
              <p:nvPr/>
            </p:nvPicPr>
            <p:blipFill>
              <a:blip r:embed="rId7"/>
              <a:stretch>
                <a:fillRect/>
              </a:stretch>
            </p:blipFill>
            <p:spPr>
              <a:xfrm>
                <a:off x="397333" y="4996591"/>
                <a:ext cx="1291807" cy="1946362"/>
              </a:xfrm>
              <a:prstGeom prst="rect">
                <a:avLst/>
              </a:prstGeom>
            </p:spPr>
          </p:pic>
        </mc:Fallback>
      </mc:AlternateContent>
    </p:spTree>
    <p:extLst>
      <p:ext uri="{BB962C8B-B14F-4D97-AF65-F5344CB8AC3E}">
        <p14:creationId xmlns:p14="http://schemas.microsoft.com/office/powerpoint/2010/main" val="3186295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00" presetClass="emph" presetSubtype="1" repeatCount="indefinite" fill="hold" nodeType="withEffect">
                                  <p:stCondLst>
                                    <p:cond delay="0"/>
                                  </p:stCondLst>
                                  <p:childTnLst>
                                    <p:anim calcmode="lin" valueType="num">
                                      <p:cBhvr>
                                        <p:cTn id="9" dur="10958" fill="hold"/>
                                        <p:tgtEl>
                                          <p:spTgt spid="2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64690106-D8EE-4F27-834D-6222D80CADC8}"/>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矩形 8"/>
          <p:cNvSpPr/>
          <p:nvPr/>
        </p:nvSpPr>
        <p:spPr>
          <a:xfrm>
            <a:off x="357147" y="2168650"/>
            <a:ext cx="359471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noProof="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We own 6 Maps</a:t>
            </a:r>
            <a:endParaRPr kumimoji="0" lang="zh-CN" altLang="en-US" sz="40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12" name="直接连接符 11"/>
          <p:cNvCxnSpPr>
            <a:cxnSpLocks/>
          </p:cNvCxnSpPr>
          <p:nvPr/>
        </p:nvCxnSpPr>
        <p:spPr>
          <a:xfrm>
            <a:off x="619875" y="3354608"/>
            <a:ext cx="3069256"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6447" y="3611191"/>
            <a:ext cx="3716109" cy="128907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Different worlds have different NPCs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8E9CAC"/>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Different</a:t>
            </a:r>
            <a:r>
              <a:rPr kumimoji="0" lang="en-US" altLang="zh-CN" b="0" i="0" u="none" strike="noStrike" kern="1200" cap="none" spc="0" normalizeH="0" noProof="0" dirty="0">
                <a:ln>
                  <a:noFill/>
                </a:ln>
                <a:solidFill>
                  <a:srgbClr val="8E9CAC"/>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 worlds have different sky</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Different worlds have different lights</a:t>
            </a:r>
            <a:endParaRPr kumimoji="0" lang="en-US" altLang="zh-CN" b="0" i="0" u="none" strike="noStrike" kern="1200" cap="none" spc="0" normalizeH="0" noProof="0" dirty="0">
              <a:ln>
                <a:noFill/>
              </a:ln>
              <a:solidFill>
                <a:srgbClr val="8E9CAC"/>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13" name="图片 12">
            <a:extLst>
              <a:ext uri="{FF2B5EF4-FFF2-40B4-BE49-F238E27FC236}">
                <a16:creationId xmlns:a16="http://schemas.microsoft.com/office/drawing/2014/main" id="{FFD4585B-1ED2-4501-B802-5E1155825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3" name="图片 2">
            <a:extLst>
              <a:ext uri="{FF2B5EF4-FFF2-40B4-BE49-F238E27FC236}">
                <a16:creationId xmlns:a16="http://schemas.microsoft.com/office/drawing/2014/main" id="{A9FF2B67-65ED-419F-AB15-BE65ED24B5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4586" y="4534521"/>
            <a:ext cx="3243379" cy="182440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图片 9">
            <a:extLst>
              <a:ext uri="{FF2B5EF4-FFF2-40B4-BE49-F238E27FC236}">
                <a16:creationId xmlns:a16="http://schemas.microsoft.com/office/drawing/2014/main" id="{AC73098A-71C3-4B41-B284-7488B0E1DA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4587" y="490471"/>
            <a:ext cx="3243379" cy="182440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图片 14">
            <a:extLst>
              <a:ext uri="{FF2B5EF4-FFF2-40B4-BE49-F238E27FC236}">
                <a16:creationId xmlns:a16="http://schemas.microsoft.com/office/drawing/2014/main" id="{FD4FC043-65EE-4388-B535-77F3569E29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09297" y="2512496"/>
            <a:ext cx="3243379" cy="182440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7" name="图片 16">
            <a:extLst>
              <a:ext uri="{FF2B5EF4-FFF2-40B4-BE49-F238E27FC236}">
                <a16:creationId xmlns:a16="http://schemas.microsoft.com/office/drawing/2014/main" id="{326C0C01-C9E0-482B-A5D1-DC4EAFABFAB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09298" y="502745"/>
            <a:ext cx="3243379" cy="182440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9" name="图片 18">
            <a:extLst>
              <a:ext uri="{FF2B5EF4-FFF2-40B4-BE49-F238E27FC236}">
                <a16:creationId xmlns:a16="http://schemas.microsoft.com/office/drawing/2014/main" id="{103BC9B7-2277-4267-A363-2EC39819BC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09297" y="4522247"/>
            <a:ext cx="3243379" cy="182440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1" name="图片 20">
            <a:extLst>
              <a:ext uri="{FF2B5EF4-FFF2-40B4-BE49-F238E27FC236}">
                <a16:creationId xmlns:a16="http://schemas.microsoft.com/office/drawing/2014/main" id="{9497B4C5-8697-4257-A59F-09F39D3F3D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14586" y="2512496"/>
            <a:ext cx="3243379" cy="182440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8E2B1CED-A123-45BA-8102-8C09EE41F704}"/>
                  </a:ext>
                </a:extLst>
              </p:cNvPr>
              <p:cNvGraphicFramePr>
                <a:graphicFrameLocks noChangeAspect="1"/>
              </p:cNvGraphicFramePr>
              <p:nvPr>
                <p:extLst>
                  <p:ext uri="{D42A27DB-BD31-4B8C-83A1-F6EECF244321}">
                    <p14:modId xmlns:p14="http://schemas.microsoft.com/office/powerpoint/2010/main" val="2391453867"/>
                  </p:ext>
                </p:extLst>
              </p:nvPr>
            </p:nvGraphicFramePr>
            <p:xfrm>
              <a:off x="1737851" y="4663784"/>
              <a:ext cx="1896245" cy="2443394"/>
            </p:xfrm>
            <a:graphic>
              <a:graphicData uri="http://schemas.microsoft.com/office/drawing/2017/model3d">
                <am3d:model3d r:embed="rId11">
                  <am3d:spPr>
                    <a:xfrm>
                      <a:off x="0" y="0"/>
                      <a:ext cx="1896245" cy="2443394"/>
                    </a:xfrm>
                    <a:prstGeom prst="rect">
                      <a:avLst/>
                    </a:prstGeom>
                  </am3d:spPr>
                  <am3d:camera>
                    <am3d:pos x="0" y="0" z="68725816"/>
                    <am3d:up dx="0" dy="36000000" dz="0"/>
                    <am3d:lookAt x="0" y="0" z="0"/>
                    <am3d:perspective fov="2700000"/>
                  </am3d:camera>
                  <am3d:trans>
                    <am3d:meterPerModelUnit n="49859" d="1000000"/>
                    <am3d:preTrans dx="663537" dy="-3746050" dz="4579752"/>
                    <am3d:scale>
                      <am3d:sx n="1000000" d="1000000"/>
                      <am3d:sy n="1000000" d="1000000"/>
                      <am3d:sz n="1000000" d="1000000"/>
                    </am3d:scale>
                    <am3d:rot ax="1200000" ay="1800000" az="600000"/>
                    <am3d:postTrans dx="0" dy="0" dz="0"/>
                  </am3d:trans>
                  <am3d:raster rName="Office3DRenderer" rVer="16.0.8326">
                    <am3d:blip r:embed="rId12"/>
                  </am3d:raster>
                  <am3d:extLst>
                    <a:ext uri="{9A65AA19-BECB-4387-8358-8AD5134E1D82}">
                      <a3danim:embedAnim xmlns:a3danim="http://schemas.microsoft.com/office/drawing/2018/animation/model3d" animId="0">
                        <a3danim:animPr length="10958" count="indefinite"/>
                      </a3danim:embedAnim>
                    </a:ext>
                    <a:ext uri="{E9DE012E-A134-456F-84FE-255F9AAD75C6}">
                      <a3danim:posterFrame xmlns:a3danim="http://schemas.microsoft.com/office/drawing/2018/animation/model3d" animId="0"/>
                    </a:ext>
                  </am3d:extLst>
                  <am3d:objViewport viewportSz="24785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8E2B1CED-A123-45BA-8102-8C09EE41F704}"/>
                  </a:ext>
                </a:extLst>
              </p:cNvPr>
              <p:cNvPicPr>
                <a:picLocks noGrp="1" noRot="1" noChangeAspect="1" noMove="1" noResize="1" noEditPoints="1" noAdjustHandles="1" noChangeArrowheads="1" noChangeShapeType="1" noCrop="1"/>
              </p:cNvPicPr>
              <p:nvPr/>
            </p:nvPicPr>
            <p:blipFill>
              <a:blip r:embed="rId12"/>
              <a:stretch>
                <a:fillRect/>
              </a:stretch>
            </p:blipFill>
            <p:spPr>
              <a:xfrm>
                <a:off x="1737851" y="4663784"/>
                <a:ext cx="1896245" cy="2443394"/>
              </a:xfrm>
              <a:prstGeom prst="rect">
                <a:avLst/>
              </a:prstGeom>
            </p:spPr>
          </p:pic>
        </mc:Fallback>
      </mc:AlternateContent>
    </p:spTree>
    <p:extLst>
      <p:ext uri="{BB962C8B-B14F-4D97-AF65-F5344CB8AC3E}">
        <p14:creationId xmlns:p14="http://schemas.microsoft.com/office/powerpoint/2010/main" val="1275588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00" presetClass="emph" presetSubtype="1" repeatCount="indefinite" fill="hold" nodeType="withEffect">
                                  <p:stCondLst>
                                    <p:cond delay="0"/>
                                  </p:stCondLst>
                                  <p:childTnLst>
                                    <p:anim calcmode="lin" valueType="num">
                                      <p:cBhvr>
                                        <p:cTn id="9" dur="10958" fill="hold"/>
                                        <p:tgtEl>
                                          <p:spTgt spid="1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F74F008F-40A9-40EB-9AD8-036885954B9C}"/>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矩形 8"/>
          <p:cNvSpPr/>
          <p:nvPr/>
        </p:nvSpPr>
        <p:spPr>
          <a:xfrm>
            <a:off x="4866054" y="6151067"/>
            <a:ext cx="317894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First Map</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1" name="文本框 10"/>
          <p:cNvSpPr txBox="1"/>
          <p:nvPr/>
        </p:nvSpPr>
        <p:spPr>
          <a:xfrm>
            <a:off x="4716826" y="4101500"/>
            <a:ext cx="3243379" cy="338554"/>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Beautiful water reflection</a:t>
            </a:r>
          </a:p>
        </p:txBody>
      </p:sp>
      <p:pic>
        <p:nvPicPr>
          <p:cNvPr id="13" name="图片 12">
            <a:extLst>
              <a:ext uri="{FF2B5EF4-FFF2-40B4-BE49-F238E27FC236}">
                <a16:creationId xmlns:a16="http://schemas.microsoft.com/office/drawing/2014/main" id="{FFD4585B-1ED2-4501-B802-5E1155825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3" name="图片 2">
            <a:extLst>
              <a:ext uri="{FF2B5EF4-FFF2-40B4-BE49-F238E27FC236}">
                <a16:creationId xmlns:a16="http://schemas.microsoft.com/office/drawing/2014/main" id="{37FE68E1-769B-4EF0-AFA2-2A32971F58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4127" y="2368226"/>
            <a:ext cx="3016722"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图片 4">
            <a:extLst>
              <a:ext uri="{FF2B5EF4-FFF2-40B4-BE49-F238E27FC236}">
                <a16:creationId xmlns:a16="http://schemas.microsoft.com/office/drawing/2014/main" id="{FDF200CF-F0A1-4EEA-A080-ED5A2D59C4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2524" y="2359524"/>
            <a:ext cx="3016722"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 name="图片 6">
            <a:extLst>
              <a:ext uri="{FF2B5EF4-FFF2-40B4-BE49-F238E27FC236}">
                <a16:creationId xmlns:a16="http://schemas.microsoft.com/office/drawing/2014/main" id="{40270BC0-A164-45D8-B913-F7D7F80511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6369" y="4433081"/>
            <a:ext cx="3016722"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图片 9">
            <a:extLst>
              <a:ext uri="{FF2B5EF4-FFF2-40B4-BE49-F238E27FC236}">
                <a16:creationId xmlns:a16="http://schemas.microsoft.com/office/drawing/2014/main" id="{1CFA76B7-BDE4-42B1-AE33-29FE479A2D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62800" y="4415677"/>
            <a:ext cx="3016722"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图片 14">
            <a:extLst>
              <a:ext uri="{FF2B5EF4-FFF2-40B4-BE49-F238E27FC236}">
                <a16:creationId xmlns:a16="http://schemas.microsoft.com/office/drawing/2014/main" id="{76C6CCE2-0823-48BC-BC62-055F21B7411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62800" y="303371"/>
            <a:ext cx="3016722"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7" name="图片 16">
            <a:extLst>
              <a:ext uri="{FF2B5EF4-FFF2-40B4-BE49-F238E27FC236}">
                <a16:creationId xmlns:a16="http://schemas.microsoft.com/office/drawing/2014/main" id="{7AF2986D-1847-4803-8800-5A1925FDAC7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26369" y="303371"/>
            <a:ext cx="3016722"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9" name="图片 18">
            <a:extLst>
              <a:ext uri="{FF2B5EF4-FFF2-40B4-BE49-F238E27FC236}">
                <a16:creationId xmlns:a16="http://schemas.microsoft.com/office/drawing/2014/main" id="{E4FB4566-11D2-41E1-A06E-928A3908DB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72426" y="2369950"/>
            <a:ext cx="3016722"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0" name="文本框 19">
            <a:extLst>
              <a:ext uri="{FF2B5EF4-FFF2-40B4-BE49-F238E27FC236}">
                <a16:creationId xmlns:a16="http://schemas.microsoft.com/office/drawing/2014/main" id="{30B95956-2A31-437A-95DC-C9BD694F2AB9}"/>
              </a:ext>
            </a:extLst>
          </p:cNvPr>
          <p:cNvSpPr txBox="1"/>
          <p:nvPr/>
        </p:nvSpPr>
        <p:spPr>
          <a:xfrm>
            <a:off x="7615179" y="2017681"/>
            <a:ext cx="3243379"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Lizard seller</a:t>
            </a:r>
            <a:endParaRPr kumimoji="0" lang="en-US" altLang="zh-CN" sz="1600" b="0" i="0" u="none" strike="noStrike" kern="1200" cap="none" spc="0" normalizeH="0" baseline="0" noProof="0" dirty="0">
              <a:ln>
                <a:noFill/>
              </a:ln>
              <a:solidFill>
                <a:srgbClr val="8E9CAC"/>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21" name="文本框 20">
            <a:extLst>
              <a:ext uri="{FF2B5EF4-FFF2-40B4-BE49-F238E27FC236}">
                <a16:creationId xmlns:a16="http://schemas.microsoft.com/office/drawing/2014/main" id="{95FA6907-B18C-4EFC-8E75-0EBB42DED568}"/>
              </a:ext>
            </a:extLst>
          </p:cNvPr>
          <p:cNvSpPr txBox="1"/>
          <p:nvPr/>
        </p:nvSpPr>
        <p:spPr>
          <a:xfrm>
            <a:off x="2532456" y="2017681"/>
            <a:ext cx="3243379"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Training knights</a:t>
            </a:r>
            <a:endParaRPr kumimoji="0" lang="en-US" altLang="zh-CN" sz="1600" b="0" i="0" u="none" strike="noStrike" kern="1200" cap="none" spc="0" normalizeH="0" baseline="0" noProof="0" dirty="0">
              <a:ln>
                <a:noFill/>
              </a:ln>
              <a:solidFill>
                <a:srgbClr val="8E9CAC"/>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22" name="文本框 21">
            <a:extLst>
              <a:ext uri="{FF2B5EF4-FFF2-40B4-BE49-F238E27FC236}">
                <a16:creationId xmlns:a16="http://schemas.microsoft.com/office/drawing/2014/main" id="{4AC16211-4368-4685-9E85-2893EF069B6A}"/>
              </a:ext>
            </a:extLst>
          </p:cNvPr>
          <p:cNvSpPr txBox="1"/>
          <p:nvPr/>
        </p:nvSpPr>
        <p:spPr>
          <a:xfrm>
            <a:off x="789551" y="4062178"/>
            <a:ext cx="3243379" cy="338554"/>
          </a:xfrm>
          <a:prstGeom prst="rect">
            <a:avLst/>
          </a:prstGeom>
          <a:noFill/>
        </p:spPr>
        <p:txBody>
          <a:bodyPr wrap="square" rtlCol="0">
            <a:spAutoFit/>
          </a:bodyPr>
          <a:lstStyle/>
          <a:p>
            <a:pPr algn="ju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Training soldiers</a:t>
            </a:r>
          </a:p>
        </p:txBody>
      </p:sp>
      <p:sp>
        <p:nvSpPr>
          <p:cNvPr id="23" name="文本框 22">
            <a:extLst>
              <a:ext uri="{FF2B5EF4-FFF2-40B4-BE49-F238E27FC236}">
                <a16:creationId xmlns:a16="http://schemas.microsoft.com/office/drawing/2014/main" id="{01015E14-8396-4AB2-91DB-48FEAC93C645}"/>
              </a:ext>
            </a:extLst>
          </p:cNvPr>
          <p:cNvSpPr txBox="1"/>
          <p:nvPr/>
        </p:nvSpPr>
        <p:spPr>
          <a:xfrm>
            <a:off x="9194042" y="4096080"/>
            <a:ext cx="1664516" cy="338554"/>
          </a:xfrm>
          <a:prstGeom prst="rect">
            <a:avLst/>
          </a:prstGeom>
          <a:noFill/>
        </p:spPr>
        <p:txBody>
          <a:bodyPr wrap="square" rtlCol="0">
            <a:spAutoFit/>
          </a:bodyPr>
          <a:lstStyle/>
          <a:p>
            <a:pPr algn="ju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Master &amp; Queen</a:t>
            </a:r>
          </a:p>
        </p:txBody>
      </p:sp>
      <p:sp>
        <p:nvSpPr>
          <p:cNvPr id="24" name="文本框 23">
            <a:extLst>
              <a:ext uri="{FF2B5EF4-FFF2-40B4-BE49-F238E27FC236}">
                <a16:creationId xmlns:a16="http://schemas.microsoft.com/office/drawing/2014/main" id="{B86A439D-0B17-4522-9354-4B18E300296C}"/>
              </a:ext>
            </a:extLst>
          </p:cNvPr>
          <p:cNvSpPr txBox="1"/>
          <p:nvPr/>
        </p:nvSpPr>
        <p:spPr>
          <a:xfrm>
            <a:off x="7852753" y="6151067"/>
            <a:ext cx="1664516" cy="338554"/>
          </a:xfrm>
          <a:prstGeom prst="rect">
            <a:avLst/>
          </a:prstGeom>
          <a:noFill/>
        </p:spPr>
        <p:txBody>
          <a:bodyPr wrap="square" rtlCol="0">
            <a:spAutoFit/>
          </a:bodyPr>
          <a:lstStyle/>
          <a:p>
            <a:pPr algn="ju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citizen</a:t>
            </a:r>
          </a:p>
        </p:txBody>
      </p:sp>
      <p:sp>
        <p:nvSpPr>
          <p:cNvPr id="25" name="文本框 24">
            <a:extLst>
              <a:ext uri="{FF2B5EF4-FFF2-40B4-BE49-F238E27FC236}">
                <a16:creationId xmlns:a16="http://schemas.microsoft.com/office/drawing/2014/main" id="{1D3DA545-C7AB-409B-AF5F-A165FB6145C5}"/>
              </a:ext>
            </a:extLst>
          </p:cNvPr>
          <p:cNvSpPr txBox="1"/>
          <p:nvPr/>
        </p:nvSpPr>
        <p:spPr>
          <a:xfrm>
            <a:off x="2813776" y="6127183"/>
            <a:ext cx="1664516"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citizen</a:t>
            </a:r>
          </a:p>
        </p:txBody>
      </p:sp>
    </p:spTree>
    <p:extLst>
      <p:ext uri="{BB962C8B-B14F-4D97-AF65-F5344CB8AC3E}">
        <p14:creationId xmlns:p14="http://schemas.microsoft.com/office/powerpoint/2010/main" val="1475419446"/>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1BCDAC47-EC45-4499-8460-EA3444E47400}"/>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矩形 8"/>
          <p:cNvSpPr/>
          <p:nvPr/>
        </p:nvSpPr>
        <p:spPr>
          <a:xfrm>
            <a:off x="4473958" y="6188323"/>
            <a:ext cx="317894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Second Map</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1" name="文本框 10"/>
          <p:cNvSpPr txBox="1"/>
          <p:nvPr/>
        </p:nvSpPr>
        <p:spPr>
          <a:xfrm>
            <a:off x="4779521" y="4078184"/>
            <a:ext cx="3243379"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Shaman &amp; his daughter</a:t>
            </a:r>
          </a:p>
        </p:txBody>
      </p:sp>
      <p:pic>
        <p:nvPicPr>
          <p:cNvPr id="13" name="图片 12">
            <a:extLst>
              <a:ext uri="{FF2B5EF4-FFF2-40B4-BE49-F238E27FC236}">
                <a16:creationId xmlns:a16="http://schemas.microsoft.com/office/drawing/2014/main" id="{FFD4585B-1ED2-4501-B802-5E1155825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3" name="图片 2">
            <a:extLst>
              <a:ext uri="{FF2B5EF4-FFF2-40B4-BE49-F238E27FC236}">
                <a16:creationId xmlns:a16="http://schemas.microsoft.com/office/drawing/2014/main" id="{37FE68E1-769B-4EF0-AFA2-2A32971F585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194127" y="2368226"/>
            <a:ext cx="3016721"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图片 4">
            <a:extLst>
              <a:ext uri="{FF2B5EF4-FFF2-40B4-BE49-F238E27FC236}">
                <a16:creationId xmlns:a16="http://schemas.microsoft.com/office/drawing/2014/main" id="{FDF200CF-F0A1-4EEA-A080-ED5A2D59C48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62524" y="2359524"/>
            <a:ext cx="3016721"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 name="图片 6">
            <a:extLst>
              <a:ext uri="{FF2B5EF4-FFF2-40B4-BE49-F238E27FC236}">
                <a16:creationId xmlns:a16="http://schemas.microsoft.com/office/drawing/2014/main" id="{40270BC0-A164-45D8-B913-F7D7F80511E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726369" y="4433081"/>
            <a:ext cx="3016721"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图片 9">
            <a:extLst>
              <a:ext uri="{FF2B5EF4-FFF2-40B4-BE49-F238E27FC236}">
                <a16:creationId xmlns:a16="http://schemas.microsoft.com/office/drawing/2014/main" id="{1CFA76B7-BDE4-42B1-AE33-29FE479A2D4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762800" y="4415677"/>
            <a:ext cx="3016721"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图片 14">
            <a:extLst>
              <a:ext uri="{FF2B5EF4-FFF2-40B4-BE49-F238E27FC236}">
                <a16:creationId xmlns:a16="http://schemas.microsoft.com/office/drawing/2014/main" id="{76C6CCE2-0823-48BC-BC62-055F21B7411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762800" y="303371"/>
            <a:ext cx="3016721"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7" name="图片 16">
            <a:extLst>
              <a:ext uri="{FF2B5EF4-FFF2-40B4-BE49-F238E27FC236}">
                <a16:creationId xmlns:a16="http://schemas.microsoft.com/office/drawing/2014/main" id="{7AF2986D-1847-4803-8800-5A1925FDAC7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6726369" y="303371"/>
            <a:ext cx="3016721"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9" name="图片 18">
            <a:extLst>
              <a:ext uri="{FF2B5EF4-FFF2-40B4-BE49-F238E27FC236}">
                <a16:creationId xmlns:a16="http://schemas.microsoft.com/office/drawing/2014/main" id="{E4FB4566-11D2-41E1-A06E-928A3908DB6F}"/>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8272426" y="2369950"/>
            <a:ext cx="3016721" cy="16969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0" name="文本框 19">
            <a:extLst>
              <a:ext uri="{FF2B5EF4-FFF2-40B4-BE49-F238E27FC236}">
                <a16:creationId xmlns:a16="http://schemas.microsoft.com/office/drawing/2014/main" id="{30B95956-2A31-437A-95DC-C9BD694F2AB9}"/>
              </a:ext>
            </a:extLst>
          </p:cNvPr>
          <p:cNvSpPr txBox="1"/>
          <p:nvPr/>
        </p:nvSpPr>
        <p:spPr>
          <a:xfrm>
            <a:off x="8022900" y="1990352"/>
            <a:ext cx="3243379"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Bat</a:t>
            </a:r>
          </a:p>
        </p:txBody>
      </p:sp>
      <p:sp>
        <p:nvSpPr>
          <p:cNvPr id="21" name="文本框 20">
            <a:extLst>
              <a:ext uri="{FF2B5EF4-FFF2-40B4-BE49-F238E27FC236}">
                <a16:creationId xmlns:a16="http://schemas.microsoft.com/office/drawing/2014/main" id="{95FA6907-B18C-4EFC-8E75-0EBB42DED568}"/>
              </a:ext>
            </a:extLst>
          </p:cNvPr>
          <p:cNvSpPr txBox="1"/>
          <p:nvPr/>
        </p:nvSpPr>
        <p:spPr>
          <a:xfrm>
            <a:off x="2572437" y="1998417"/>
            <a:ext cx="3243379"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Blue Skeleton</a:t>
            </a:r>
          </a:p>
        </p:txBody>
      </p:sp>
      <p:sp>
        <p:nvSpPr>
          <p:cNvPr id="22" name="文本框 21">
            <a:extLst>
              <a:ext uri="{FF2B5EF4-FFF2-40B4-BE49-F238E27FC236}">
                <a16:creationId xmlns:a16="http://schemas.microsoft.com/office/drawing/2014/main" id="{4AC16211-4368-4685-9E85-2893EF069B6A}"/>
              </a:ext>
            </a:extLst>
          </p:cNvPr>
          <p:cNvSpPr txBox="1"/>
          <p:nvPr/>
        </p:nvSpPr>
        <p:spPr>
          <a:xfrm>
            <a:off x="843485" y="4073219"/>
            <a:ext cx="3243379"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King of Skeleton</a:t>
            </a:r>
          </a:p>
        </p:txBody>
      </p:sp>
      <p:sp>
        <p:nvSpPr>
          <p:cNvPr id="23" name="文本框 22">
            <a:extLst>
              <a:ext uri="{FF2B5EF4-FFF2-40B4-BE49-F238E27FC236}">
                <a16:creationId xmlns:a16="http://schemas.microsoft.com/office/drawing/2014/main" id="{01015E14-8396-4AB2-91DB-48FEAC93C645}"/>
              </a:ext>
            </a:extLst>
          </p:cNvPr>
          <p:cNvSpPr txBox="1"/>
          <p:nvPr/>
        </p:nvSpPr>
        <p:spPr>
          <a:xfrm>
            <a:off x="8715557" y="4051337"/>
            <a:ext cx="2745711"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Angry and Green Skeleton</a:t>
            </a:r>
          </a:p>
        </p:txBody>
      </p:sp>
      <p:sp>
        <p:nvSpPr>
          <p:cNvPr id="24" name="文本框 23">
            <a:extLst>
              <a:ext uri="{FF2B5EF4-FFF2-40B4-BE49-F238E27FC236}">
                <a16:creationId xmlns:a16="http://schemas.microsoft.com/office/drawing/2014/main" id="{B86A439D-0B17-4522-9354-4B18E300296C}"/>
              </a:ext>
            </a:extLst>
          </p:cNvPr>
          <p:cNvSpPr txBox="1"/>
          <p:nvPr/>
        </p:nvSpPr>
        <p:spPr>
          <a:xfrm>
            <a:off x="7712745" y="6151485"/>
            <a:ext cx="1664516"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Blue Skeleton</a:t>
            </a:r>
          </a:p>
        </p:txBody>
      </p:sp>
      <p:sp>
        <p:nvSpPr>
          <p:cNvPr id="25" name="文本框 24">
            <a:extLst>
              <a:ext uri="{FF2B5EF4-FFF2-40B4-BE49-F238E27FC236}">
                <a16:creationId xmlns:a16="http://schemas.microsoft.com/office/drawing/2014/main" id="{1D3DA545-C7AB-409B-AF5F-A165FB6145C5}"/>
              </a:ext>
            </a:extLst>
          </p:cNvPr>
          <p:cNvSpPr txBox="1"/>
          <p:nvPr/>
        </p:nvSpPr>
        <p:spPr>
          <a:xfrm>
            <a:off x="2723987" y="6151925"/>
            <a:ext cx="1664516"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Blue Skeleton</a:t>
            </a:r>
          </a:p>
        </p:txBody>
      </p:sp>
    </p:spTree>
    <p:extLst>
      <p:ext uri="{BB962C8B-B14F-4D97-AF65-F5344CB8AC3E}">
        <p14:creationId xmlns:p14="http://schemas.microsoft.com/office/powerpoint/2010/main" val="2323562113"/>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06D1457D-C77F-40D8-9ACA-1C975E3A1DC9}"/>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矩形 8"/>
          <p:cNvSpPr/>
          <p:nvPr/>
        </p:nvSpPr>
        <p:spPr>
          <a:xfrm>
            <a:off x="4874405" y="5812003"/>
            <a:ext cx="317894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Third Map</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1" name="文本框 10"/>
          <p:cNvSpPr txBox="1"/>
          <p:nvPr/>
        </p:nvSpPr>
        <p:spPr>
          <a:xfrm>
            <a:off x="5113929" y="4944031"/>
            <a:ext cx="3243379"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Beautiful island</a:t>
            </a:r>
          </a:p>
        </p:txBody>
      </p:sp>
      <p:pic>
        <p:nvPicPr>
          <p:cNvPr id="13" name="图片 12">
            <a:extLst>
              <a:ext uri="{FF2B5EF4-FFF2-40B4-BE49-F238E27FC236}">
                <a16:creationId xmlns:a16="http://schemas.microsoft.com/office/drawing/2014/main" id="{FFD4585B-1ED2-4501-B802-5E1155825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3" name="图片 2">
            <a:extLst>
              <a:ext uri="{FF2B5EF4-FFF2-40B4-BE49-F238E27FC236}">
                <a16:creationId xmlns:a16="http://schemas.microsoft.com/office/drawing/2014/main" id="{37FE68E1-769B-4EF0-AFA2-2A32971F585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279009" y="3188033"/>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图片 4">
            <a:extLst>
              <a:ext uri="{FF2B5EF4-FFF2-40B4-BE49-F238E27FC236}">
                <a16:creationId xmlns:a16="http://schemas.microsoft.com/office/drawing/2014/main" id="{FDF200CF-F0A1-4EEA-A080-ED5A2D59C48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47406" y="3179331"/>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图片 14">
            <a:extLst>
              <a:ext uri="{FF2B5EF4-FFF2-40B4-BE49-F238E27FC236}">
                <a16:creationId xmlns:a16="http://schemas.microsoft.com/office/drawing/2014/main" id="{76C6CCE2-0823-48BC-BC62-055F21B7411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251492" y="1178106"/>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7" name="图片 16">
            <a:extLst>
              <a:ext uri="{FF2B5EF4-FFF2-40B4-BE49-F238E27FC236}">
                <a16:creationId xmlns:a16="http://schemas.microsoft.com/office/drawing/2014/main" id="{7AF2986D-1847-4803-8800-5A1925FDAC7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6770662" y="1151272"/>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9" name="图片 18">
            <a:extLst>
              <a:ext uri="{FF2B5EF4-FFF2-40B4-BE49-F238E27FC236}">
                <a16:creationId xmlns:a16="http://schemas.microsoft.com/office/drawing/2014/main" id="{E4FB4566-11D2-41E1-A06E-928A3908DB6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8357308" y="3189757"/>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1" name="文本框 20">
            <a:extLst>
              <a:ext uri="{FF2B5EF4-FFF2-40B4-BE49-F238E27FC236}">
                <a16:creationId xmlns:a16="http://schemas.microsoft.com/office/drawing/2014/main" id="{95FA6907-B18C-4EFC-8E75-0EBB42DED568}"/>
              </a:ext>
            </a:extLst>
          </p:cNvPr>
          <p:cNvSpPr txBox="1"/>
          <p:nvPr/>
        </p:nvSpPr>
        <p:spPr>
          <a:xfrm>
            <a:off x="3536369" y="2875011"/>
            <a:ext cx="742640"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Crab</a:t>
            </a:r>
          </a:p>
        </p:txBody>
      </p:sp>
      <p:sp>
        <p:nvSpPr>
          <p:cNvPr id="22" name="文本框 21">
            <a:extLst>
              <a:ext uri="{FF2B5EF4-FFF2-40B4-BE49-F238E27FC236}">
                <a16:creationId xmlns:a16="http://schemas.microsoft.com/office/drawing/2014/main" id="{4AC16211-4368-4685-9E85-2893EF069B6A}"/>
              </a:ext>
            </a:extLst>
          </p:cNvPr>
          <p:cNvSpPr txBox="1"/>
          <p:nvPr/>
        </p:nvSpPr>
        <p:spPr>
          <a:xfrm>
            <a:off x="928367" y="4901972"/>
            <a:ext cx="3243379"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Bug Mushroom</a:t>
            </a:r>
          </a:p>
        </p:txBody>
      </p:sp>
      <p:sp>
        <p:nvSpPr>
          <p:cNvPr id="23" name="文本框 22">
            <a:extLst>
              <a:ext uri="{FF2B5EF4-FFF2-40B4-BE49-F238E27FC236}">
                <a16:creationId xmlns:a16="http://schemas.microsoft.com/office/drawing/2014/main" id="{01015E14-8396-4AB2-91DB-48FEAC93C645}"/>
              </a:ext>
            </a:extLst>
          </p:cNvPr>
          <p:cNvSpPr txBox="1"/>
          <p:nvPr/>
        </p:nvSpPr>
        <p:spPr>
          <a:xfrm>
            <a:off x="9299491" y="4941659"/>
            <a:ext cx="2745711"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Wreckage</a:t>
            </a:r>
          </a:p>
        </p:txBody>
      </p:sp>
      <p:sp>
        <p:nvSpPr>
          <p:cNvPr id="24" name="文本框 23">
            <a:extLst>
              <a:ext uri="{FF2B5EF4-FFF2-40B4-BE49-F238E27FC236}">
                <a16:creationId xmlns:a16="http://schemas.microsoft.com/office/drawing/2014/main" id="{B86A439D-0B17-4522-9354-4B18E300296C}"/>
              </a:ext>
            </a:extLst>
          </p:cNvPr>
          <p:cNvSpPr txBox="1"/>
          <p:nvPr/>
        </p:nvSpPr>
        <p:spPr>
          <a:xfrm>
            <a:off x="7912993" y="2826161"/>
            <a:ext cx="1664516"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Boss</a:t>
            </a:r>
          </a:p>
        </p:txBody>
      </p:sp>
    </p:spTree>
    <p:extLst>
      <p:ext uri="{BB962C8B-B14F-4D97-AF65-F5344CB8AC3E}">
        <p14:creationId xmlns:p14="http://schemas.microsoft.com/office/powerpoint/2010/main" val="2981867362"/>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9A1FDA4C-7B0A-45AE-A57A-67DC21C4A26E}"/>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矩形 8"/>
          <p:cNvSpPr/>
          <p:nvPr/>
        </p:nvSpPr>
        <p:spPr>
          <a:xfrm>
            <a:off x="1285105" y="5830402"/>
            <a:ext cx="317894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Forth Map</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1" name="文本框 10"/>
          <p:cNvSpPr txBox="1"/>
          <p:nvPr/>
        </p:nvSpPr>
        <p:spPr>
          <a:xfrm>
            <a:off x="4694244" y="4160312"/>
            <a:ext cx="3243379" cy="338554"/>
          </a:xfrm>
          <a:prstGeom prst="rect">
            <a:avLst/>
          </a:prstGeom>
          <a:noFill/>
        </p:spPr>
        <p:txBody>
          <a:bodyPr wrap="square" rtlCol="0">
            <a:spAutoFit/>
          </a:bodyPr>
          <a:lstStyle/>
          <a:p>
            <a:pPr algn="ju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Desert with yellow light</a:t>
            </a:r>
          </a:p>
        </p:txBody>
      </p:sp>
      <p:pic>
        <p:nvPicPr>
          <p:cNvPr id="13" name="图片 12">
            <a:extLst>
              <a:ext uri="{FF2B5EF4-FFF2-40B4-BE49-F238E27FC236}">
                <a16:creationId xmlns:a16="http://schemas.microsoft.com/office/drawing/2014/main" id="{FFD4585B-1ED2-4501-B802-5E1155825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3" name="图片 2">
            <a:extLst>
              <a:ext uri="{FF2B5EF4-FFF2-40B4-BE49-F238E27FC236}">
                <a16:creationId xmlns:a16="http://schemas.microsoft.com/office/drawing/2014/main" id="{37FE68E1-769B-4EF0-AFA2-2A32971F585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194127" y="2368226"/>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图片 4">
            <a:extLst>
              <a:ext uri="{FF2B5EF4-FFF2-40B4-BE49-F238E27FC236}">
                <a16:creationId xmlns:a16="http://schemas.microsoft.com/office/drawing/2014/main" id="{FDF200CF-F0A1-4EEA-A080-ED5A2D59C48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62524" y="2359524"/>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 name="图片 6">
            <a:extLst>
              <a:ext uri="{FF2B5EF4-FFF2-40B4-BE49-F238E27FC236}">
                <a16:creationId xmlns:a16="http://schemas.microsoft.com/office/drawing/2014/main" id="{40270BC0-A164-45D8-B913-F7D7F80511E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726368" y="4541806"/>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图片 9">
            <a:extLst>
              <a:ext uri="{FF2B5EF4-FFF2-40B4-BE49-F238E27FC236}">
                <a16:creationId xmlns:a16="http://schemas.microsoft.com/office/drawing/2014/main" id="{1CFA76B7-BDE4-42B1-AE33-29FE479A2D4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677523" y="303371"/>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7" name="图片 16">
            <a:extLst>
              <a:ext uri="{FF2B5EF4-FFF2-40B4-BE49-F238E27FC236}">
                <a16:creationId xmlns:a16="http://schemas.microsoft.com/office/drawing/2014/main" id="{7AF2986D-1847-4803-8800-5A1925FDAC7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6726369" y="303371"/>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9" name="图片 18">
            <a:extLst>
              <a:ext uri="{FF2B5EF4-FFF2-40B4-BE49-F238E27FC236}">
                <a16:creationId xmlns:a16="http://schemas.microsoft.com/office/drawing/2014/main" id="{E4FB4566-11D2-41E1-A06E-928A3908DB6F}"/>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8272426" y="2369950"/>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0" name="文本框 19">
            <a:extLst>
              <a:ext uri="{FF2B5EF4-FFF2-40B4-BE49-F238E27FC236}">
                <a16:creationId xmlns:a16="http://schemas.microsoft.com/office/drawing/2014/main" id="{30B95956-2A31-437A-95DC-C9BD694F2AB9}"/>
              </a:ext>
            </a:extLst>
          </p:cNvPr>
          <p:cNvSpPr txBox="1"/>
          <p:nvPr/>
        </p:nvSpPr>
        <p:spPr>
          <a:xfrm>
            <a:off x="7652905" y="1997825"/>
            <a:ext cx="3243379" cy="338554"/>
          </a:xfrm>
          <a:prstGeom prst="rect">
            <a:avLst/>
          </a:prstGeom>
          <a:noFill/>
        </p:spPr>
        <p:txBody>
          <a:bodyPr wrap="square" rtlCol="0">
            <a:spAutoFit/>
          </a:bodyPr>
          <a:lstStyle/>
          <a:p>
            <a:pPr algn="ju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Strone Monster</a:t>
            </a:r>
          </a:p>
        </p:txBody>
      </p:sp>
      <p:sp>
        <p:nvSpPr>
          <p:cNvPr id="21" name="文本框 20">
            <a:extLst>
              <a:ext uri="{FF2B5EF4-FFF2-40B4-BE49-F238E27FC236}">
                <a16:creationId xmlns:a16="http://schemas.microsoft.com/office/drawing/2014/main" id="{95FA6907-B18C-4EFC-8E75-0EBB42DED568}"/>
              </a:ext>
            </a:extLst>
          </p:cNvPr>
          <p:cNvSpPr txBox="1"/>
          <p:nvPr/>
        </p:nvSpPr>
        <p:spPr>
          <a:xfrm>
            <a:off x="2465174" y="1997825"/>
            <a:ext cx="3243379"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Skeleton Guard</a:t>
            </a:r>
          </a:p>
        </p:txBody>
      </p:sp>
      <p:sp>
        <p:nvSpPr>
          <p:cNvPr id="22" name="文本框 21">
            <a:extLst>
              <a:ext uri="{FF2B5EF4-FFF2-40B4-BE49-F238E27FC236}">
                <a16:creationId xmlns:a16="http://schemas.microsoft.com/office/drawing/2014/main" id="{4AC16211-4368-4685-9E85-2893EF069B6A}"/>
              </a:ext>
            </a:extLst>
          </p:cNvPr>
          <p:cNvSpPr txBox="1"/>
          <p:nvPr/>
        </p:nvSpPr>
        <p:spPr>
          <a:xfrm>
            <a:off x="843485" y="4082165"/>
            <a:ext cx="3243379" cy="338554"/>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Strone Monster</a:t>
            </a:r>
          </a:p>
        </p:txBody>
      </p:sp>
      <p:sp>
        <p:nvSpPr>
          <p:cNvPr id="23" name="文本框 22">
            <a:extLst>
              <a:ext uri="{FF2B5EF4-FFF2-40B4-BE49-F238E27FC236}">
                <a16:creationId xmlns:a16="http://schemas.microsoft.com/office/drawing/2014/main" id="{01015E14-8396-4AB2-91DB-48FEAC93C645}"/>
              </a:ext>
            </a:extLst>
          </p:cNvPr>
          <p:cNvSpPr txBox="1"/>
          <p:nvPr/>
        </p:nvSpPr>
        <p:spPr>
          <a:xfrm>
            <a:off x="9081031" y="4132681"/>
            <a:ext cx="1345232" cy="338554"/>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Boss Knight</a:t>
            </a:r>
          </a:p>
        </p:txBody>
      </p:sp>
      <p:sp>
        <p:nvSpPr>
          <p:cNvPr id="24" name="文本框 23">
            <a:extLst>
              <a:ext uri="{FF2B5EF4-FFF2-40B4-BE49-F238E27FC236}">
                <a16:creationId xmlns:a16="http://schemas.microsoft.com/office/drawing/2014/main" id="{B86A439D-0B17-4522-9354-4B18E300296C}"/>
              </a:ext>
            </a:extLst>
          </p:cNvPr>
          <p:cNvSpPr txBox="1"/>
          <p:nvPr/>
        </p:nvSpPr>
        <p:spPr>
          <a:xfrm>
            <a:off x="7652905" y="6216075"/>
            <a:ext cx="1664516" cy="338554"/>
          </a:xfrm>
          <a:prstGeom prst="rect">
            <a:avLst/>
          </a:prstGeom>
          <a:noFill/>
        </p:spPr>
        <p:txBody>
          <a:bodyPr wrap="square" rtlCol="0">
            <a:spAutoFit/>
          </a:bodyPr>
          <a:lstStyle/>
          <a:p>
            <a:pPr algn="ju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Red Warrior</a:t>
            </a:r>
          </a:p>
        </p:txBody>
      </p:sp>
    </p:spTree>
    <p:extLst>
      <p:ext uri="{BB962C8B-B14F-4D97-AF65-F5344CB8AC3E}">
        <p14:creationId xmlns:p14="http://schemas.microsoft.com/office/powerpoint/2010/main" val="960400255"/>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4BBFED9-8D19-498B-B166-43817B7F228F}"/>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矩形 8"/>
          <p:cNvSpPr/>
          <p:nvPr/>
        </p:nvSpPr>
        <p:spPr>
          <a:xfrm>
            <a:off x="4779521" y="6139962"/>
            <a:ext cx="3178947" cy="646331"/>
          </a:xfrm>
          <a:prstGeom prst="rect">
            <a:avLst/>
          </a:prstGeom>
        </p:spPr>
        <p:txBody>
          <a:bodyPr wrap="square">
            <a:spAutoFit/>
          </a:bodyPr>
          <a:lstStyle/>
          <a:p>
            <a:pPr lvl="0">
              <a:defRPr/>
            </a:pPr>
            <a:r>
              <a:rPr lang="en-US" altLang="zh-CN" sz="36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Fifth </a:t>
            </a: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Map</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1" name="文本框 10"/>
          <p:cNvSpPr txBox="1"/>
          <p:nvPr/>
        </p:nvSpPr>
        <p:spPr>
          <a:xfrm>
            <a:off x="4939051" y="4118943"/>
            <a:ext cx="3243379" cy="338554"/>
          </a:xfrm>
          <a:prstGeom prst="rect">
            <a:avLst/>
          </a:prstGeom>
          <a:noFill/>
        </p:spPr>
        <p:txBody>
          <a:bodyPr wrap="square" rtlCol="0">
            <a:spAutoFit/>
          </a:bodyPr>
          <a:lstStyle/>
          <a:p>
            <a:pPr algn="ju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Suspended City</a:t>
            </a:r>
          </a:p>
        </p:txBody>
      </p:sp>
      <p:pic>
        <p:nvPicPr>
          <p:cNvPr id="13" name="图片 12">
            <a:extLst>
              <a:ext uri="{FF2B5EF4-FFF2-40B4-BE49-F238E27FC236}">
                <a16:creationId xmlns:a16="http://schemas.microsoft.com/office/drawing/2014/main" id="{FFD4585B-1ED2-4501-B802-5E1155825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3" name="图片 2">
            <a:extLst>
              <a:ext uri="{FF2B5EF4-FFF2-40B4-BE49-F238E27FC236}">
                <a16:creationId xmlns:a16="http://schemas.microsoft.com/office/drawing/2014/main" id="{37FE68E1-769B-4EF0-AFA2-2A32971F585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194127" y="2368226"/>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图片 4">
            <a:extLst>
              <a:ext uri="{FF2B5EF4-FFF2-40B4-BE49-F238E27FC236}">
                <a16:creationId xmlns:a16="http://schemas.microsoft.com/office/drawing/2014/main" id="{FDF200CF-F0A1-4EEA-A080-ED5A2D59C48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62524" y="2359524"/>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 name="图片 6">
            <a:extLst>
              <a:ext uri="{FF2B5EF4-FFF2-40B4-BE49-F238E27FC236}">
                <a16:creationId xmlns:a16="http://schemas.microsoft.com/office/drawing/2014/main" id="{40270BC0-A164-45D8-B913-F7D7F80511E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726369" y="4433081"/>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图片 9">
            <a:extLst>
              <a:ext uri="{FF2B5EF4-FFF2-40B4-BE49-F238E27FC236}">
                <a16:creationId xmlns:a16="http://schemas.microsoft.com/office/drawing/2014/main" id="{1CFA76B7-BDE4-42B1-AE33-29FE479A2D4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762800" y="4415677"/>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图片 14">
            <a:extLst>
              <a:ext uri="{FF2B5EF4-FFF2-40B4-BE49-F238E27FC236}">
                <a16:creationId xmlns:a16="http://schemas.microsoft.com/office/drawing/2014/main" id="{76C6CCE2-0823-48BC-BC62-055F21B7411A}"/>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762800" y="303371"/>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7" name="图片 16">
            <a:extLst>
              <a:ext uri="{FF2B5EF4-FFF2-40B4-BE49-F238E27FC236}">
                <a16:creationId xmlns:a16="http://schemas.microsoft.com/office/drawing/2014/main" id="{7AF2986D-1847-4803-8800-5A1925FDAC77}"/>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6726369" y="303371"/>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9" name="图片 18">
            <a:extLst>
              <a:ext uri="{FF2B5EF4-FFF2-40B4-BE49-F238E27FC236}">
                <a16:creationId xmlns:a16="http://schemas.microsoft.com/office/drawing/2014/main" id="{E4FB4566-11D2-41E1-A06E-928A3908DB6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8272426" y="2369950"/>
            <a:ext cx="3016721"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0" name="文本框 19">
            <a:extLst>
              <a:ext uri="{FF2B5EF4-FFF2-40B4-BE49-F238E27FC236}">
                <a16:creationId xmlns:a16="http://schemas.microsoft.com/office/drawing/2014/main" id="{30B95956-2A31-437A-95DC-C9BD694F2AB9}"/>
              </a:ext>
            </a:extLst>
          </p:cNvPr>
          <p:cNvSpPr txBox="1"/>
          <p:nvPr/>
        </p:nvSpPr>
        <p:spPr>
          <a:xfrm>
            <a:off x="7652905" y="2029501"/>
            <a:ext cx="3243379" cy="338554"/>
          </a:xfrm>
          <a:prstGeom prst="rect">
            <a:avLst/>
          </a:prstGeom>
          <a:noFill/>
        </p:spPr>
        <p:txBody>
          <a:bodyPr wrap="square" rtlCol="0">
            <a:spAutoFit/>
          </a:bodyPr>
          <a:lstStyle/>
          <a:p>
            <a:pPr algn="ju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Robot Dog</a:t>
            </a:r>
          </a:p>
        </p:txBody>
      </p:sp>
      <p:sp>
        <p:nvSpPr>
          <p:cNvPr id="21" name="文本框 20">
            <a:extLst>
              <a:ext uri="{FF2B5EF4-FFF2-40B4-BE49-F238E27FC236}">
                <a16:creationId xmlns:a16="http://schemas.microsoft.com/office/drawing/2014/main" id="{95FA6907-B18C-4EFC-8E75-0EBB42DED568}"/>
              </a:ext>
            </a:extLst>
          </p:cNvPr>
          <p:cNvSpPr txBox="1"/>
          <p:nvPr/>
        </p:nvSpPr>
        <p:spPr>
          <a:xfrm>
            <a:off x="2698561" y="2039182"/>
            <a:ext cx="3243379"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Drone</a:t>
            </a:r>
          </a:p>
        </p:txBody>
      </p:sp>
      <p:sp>
        <p:nvSpPr>
          <p:cNvPr id="22" name="文本框 21">
            <a:extLst>
              <a:ext uri="{FF2B5EF4-FFF2-40B4-BE49-F238E27FC236}">
                <a16:creationId xmlns:a16="http://schemas.microsoft.com/office/drawing/2014/main" id="{4AC16211-4368-4685-9E85-2893EF069B6A}"/>
              </a:ext>
            </a:extLst>
          </p:cNvPr>
          <p:cNvSpPr txBox="1"/>
          <p:nvPr/>
        </p:nvSpPr>
        <p:spPr>
          <a:xfrm>
            <a:off x="843485" y="4082165"/>
            <a:ext cx="3243379" cy="338554"/>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Robot NPC</a:t>
            </a:r>
          </a:p>
        </p:txBody>
      </p:sp>
      <p:sp>
        <p:nvSpPr>
          <p:cNvPr id="23" name="文本框 22">
            <a:extLst>
              <a:ext uri="{FF2B5EF4-FFF2-40B4-BE49-F238E27FC236}">
                <a16:creationId xmlns:a16="http://schemas.microsoft.com/office/drawing/2014/main" id="{01015E14-8396-4AB2-91DB-48FEAC93C645}"/>
              </a:ext>
            </a:extLst>
          </p:cNvPr>
          <p:cNvSpPr txBox="1"/>
          <p:nvPr/>
        </p:nvSpPr>
        <p:spPr>
          <a:xfrm>
            <a:off x="8545003" y="4107900"/>
            <a:ext cx="2745711" cy="338554"/>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Walking Robot</a:t>
            </a:r>
          </a:p>
        </p:txBody>
      </p:sp>
      <p:sp>
        <p:nvSpPr>
          <p:cNvPr id="24" name="文本框 23">
            <a:extLst>
              <a:ext uri="{FF2B5EF4-FFF2-40B4-BE49-F238E27FC236}">
                <a16:creationId xmlns:a16="http://schemas.microsoft.com/office/drawing/2014/main" id="{B86A439D-0B17-4522-9354-4B18E300296C}"/>
              </a:ext>
            </a:extLst>
          </p:cNvPr>
          <p:cNvSpPr txBox="1"/>
          <p:nvPr/>
        </p:nvSpPr>
        <p:spPr>
          <a:xfrm>
            <a:off x="7823816" y="6203712"/>
            <a:ext cx="1664516" cy="338554"/>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Flying Robot</a:t>
            </a:r>
          </a:p>
        </p:txBody>
      </p:sp>
      <p:sp>
        <p:nvSpPr>
          <p:cNvPr id="25" name="文本框 24">
            <a:extLst>
              <a:ext uri="{FF2B5EF4-FFF2-40B4-BE49-F238E27FC236}">
                <a16:creationId xmlns:a16="http://schemas.microsoft.com/office/drawing/2014/main" id="{1D3DA545-C7AB-409B-AF5F-A165FB6145C5}"/>
              </a:ext>
            </a:extLst>
          </p:cNvPr>
          <p:cNvSpPr txBox="1"/>
          <p:nvPr/>
        </p:nvSpPr>
        <p:spPr>
          <a:xfrm>
            <a:off x="2842713" y="6192043"/>
            <a:ext cx="1664516" cy="338554"/>
          </a:xfrm>
          <a:prstGeom prst="rect">
            <a:avLst/>
          </a:prstGeom>
          <a:noFill/>
        </p:spPr>
        <p:txBody>
          <a:bodyPr wrap="square" rtlCol="0">
            <a:spAutoFit/>
          </a:bodyPr>
          <a:lstStyle/>
          <a:p>
            <a:pPr algn="ju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Robot Dog</a:t>
            </a:r>
          </a:p>
        </p:txBody>
      </p:sp>
    </p:spTree>
    <p:extLst>
      <p:ext uri="{BB962C8B-B14F-4D97-AF65-F5344CB8AC3E}">
        <p14:creationId xmlns:p14="http://schemas.microsoft.com/office/powerpoint/2010/main" val="384645140"/>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6C293D6-5C5C-44F2-B7FA-60CCC8D4F960}"/>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矩形 8"/>
          <p:cNvSpPr/>
          <p:nvPr/>
        </p:nvSpPr>
        <p:spPr>
          <a:xfrm>
            <a:off x="4999426" y="5848554"/>
            <a:ext cx="317894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Sixth</a:t>
            </a: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Map</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1" name="文本框 10"/>
          <p:cNvSpPr txBox="1"/>
          <p:nvPr/>
        </p:nvSpPr>
        <p:spPr>
          <a:xfrm>
            <a:off x="5213603" y="4828946"/>
            <a:ext cx="3243379" cy="338554"/>
          </a:xfrm>
          <a:prstGeom prst="rect">
            <a:avLst/>
          </a:prstGeom>
          <a:noFill/>
        </p:spPr>
        <p:txBody>
          <a:bodyPr wrap="square" rtlCol="0">
            <a:spAutoFit/>
          </a:bodyPr>
          <a:lstStyle/>
          <a:p>
            <a:pPr algn="ju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Dark King City</a:t>
            </a:r>
          </a:p>
        </p:txBody>
      </p:sp>
      <p:pic>
        <p:nvPicPr>
          <p:cNvPr id="13" name="图片 12">
            <a:extLst>
              <a:ext uri="{FF2B5EF4-FFF2-40B4-BE49-F238E27FC236}">
                <a16:creationId xmlns:a16="http://schemas.microsoft.com/office/drawing/2014/main" id="{FFD4585B-1ED2-4501-B802-5E1155825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3" name="图片 2">
            <a:extLst>
              <a:ext uri="{FF2B5EF4-FFF2-40B4-BE49-F238E27FC236}">
                <a16:creationId xmlns:a16="http://schemas.microsoft.com/office/drawing/2014/main" id="{37FE68E1-769B-4EF0-AFA2-2A32971F585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435865" y="3016315"/>
            <a:ext cx="3016720"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图片 4">
            <a:extLst>
              <a:ext uri="{FF2B5EF4-FFF2-40B4-BE49-F238E27FC236}">
                <a16:creationId xmlns:a16="http://schemas.microsoft.com/office/drawing/2014/main" id="{FDF200CF-F0A1-4EEA-A080-ED5A2D59C48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4262" y="3007613"/>
            <a:ext cx="3016720"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图片 14">
            <a:extLst>
              <a:ext uri="{FF2B5EF4-FFF2-40B4-BE49-F238E27FC236}">
                <a16:creationId xmlns:a16="http://schemas.microsoft.com/office/drawing/2014/main" id="{76C6CCE2-0823-48BC-BC62-055F21B7411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012622" y="825844"/>
            <a:ext cx="3016720"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7" name="图片 16">
            <a:extLst>
              <a:ext uri="{FF2B5EF4-FFF2-40B4-BE49-F238E27FC236}">
                <a16:creationId xmlns:a16="http://schemas.microsoft.com/office/drawing/2014/main" id="{7AF2986D-1847-4803-8800-5A1925FDAC7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7005804" y="822103"/>
            <a:ext cx="3016720"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9" name="图片 18">
            <a:extLst>
              <a:ext uri="{FF2B5EF4-FFF2-40B4-BE49-F238E27FC236}">
                <a16:creationId xmlns:a16="http://schemas.microsoft.com/office/drawing/2014/main" id="{E4FB4566-11D2-41E1-A06E-928A3908DB6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8514164" y="3018039"/>
            <a:ext cx="3016720" cy="16969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0" name="文本框 19">
            <a:extLst>
              <a:ext uri="{FF2B5EF4-FFF2-40B4-BE49-F238E27FC236}">
                <a16:creationId xmlns:a16="http://schemas.microsoft.com/office/drawing/2014/main" id="{30B95956-2A31-437A-95DC-C9BD694F2AB9}"/>
              </a:ext>
            </a:extLst>
          </p:cNvPr>
          <p:cNvSpPr txBox="1"/>
          <p:nvPr/>
        </p:nvSpPr>
        <p:spPr>
          <a:xfrm>
            <a:off x="8077975" y="2562035"/>
            <a:ext cx="3243379" cy="338554"/>
          </a:xfrm>
          <a:prstGeom prst="rect">
            <a:avLst/>
          </a:prstGeom>
          <a:noFill/>
        </p:spPr>
        <p:txBody>
          <a:bodyPr wrap="square" rtlCol="0">
            <a:spAutoFit/>
          </a:bodyPr>
          <a:lstStyle/>
          <a:p>
            <a:pPr algn="ju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Stuxnet</a:t>
            </a:r>
          </a:p>
        </p:txBody>
      </p:sp>
      <p:sp>
        <p:nvSpPr>
          <p:cNvPr id="21" name="文本框 20">
            <a:extLst>
              <a:ext uri="{FF2B5EF4-FFF2-40B4-BE49-F238E27FC236}">
                <a16:creationId xmlns:a16="http://schemas.microsoft.com/office/drawing/2014/main" id="{95FA6907-B18C-4EFC-8E75-0EBB42DED568}"/>
              </a:ext>
            </a:extLst>
          </p:cNvPr>
          <p:cNvSpPr txBox="1"/>
          <p:nvPr/>
        </p:nvSpPr>
        <p:spPr>
          <a:xfrm>
            <a:off x="2961320" y="2562035"/>
            <a:ext cx="3243379"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Dark Knight</a:t>
            </a:r>
          </a:p>
        </p:txBody>
      </p:sp>
      <p:sp>
        <p:nvSpPr>
          <p:cNvPr id="22" name="文本框 21">
            <a:extLst>
              <a:ext uri="{FF2B5EF4-FFF2-40B4-BE49-F238E27FC236}">
                <a16:creationId xmlns:a16="http://schemas.microsoft.com/office/drawing/2014/main" id="{4AC16211-4368-4685-9E85-2893EF069B6A}"/>
              </a:ext>
            </a:extLst>
          </p:cNvPr>
          <p:cNvSpPr txBox="1"/>
          <p:nvPr/>
        </p:nvSpPr>
        <p:spPr>
          <a:xfrm>
            <a:off x="1232698" y="4805617"/>
            <a:ext cx="3243379" cy="338554"/>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Dark Master</a:t>
            </a:r>
          </a:p>
        </p:txBody>
      </p:sp>
      <p:sp>
        <p:nvSpPr>
          <p:cNvPr id="23" name="文本框 22">
            <a:extLst>
              <a:ext uri="{FF2B5EF4-FFF2-40B4-BE49-F238E27FC236}">
                <a16:creationId xmlns:a16="http://schemas.microsoft.com/office/drawing/2014/main" id="{01015E14-8396-4AB2-91DB-48FEAC93C645}"/>
              </a:ext>
            </a:extLst>
          </p:cNvPr>
          <p:cNvSpPr txBox="1"/>
          <p:nvPr/>
        </p:nvSpPr>
        <p:spPr>
          <a:xfrm>
            <a:off x="9315037" y="4829027"/>
            <a:ext cx="2745711" cy="338554"/>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US" altLang="zh-CN" sz="160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Dark Soldier</a:t>
            </a:r>
          </a:p>
        </p:txBody>
      </p:sp>
    </p:spTree>
    <p:extLst>
      <p:ext uri="{BB962C8B-B14F-4D97-AF65-F5344CB8AC3E}">
        <p14:creationId xmlns:p14="http://schemas.microsoft.com/office/powerpoint/2010/main" val="950444704"/>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F5261"/>
        </a:solidFill>
        <a:effectLst/>
      </p:bgPr>
    </p:bg>
    <p:spTree>
      <p:nvGrpSpPr>
        <p:cNvPr id="1" name=""/>
        <p:cNvGrpSpPr/>
        <p:nvPr/>
      </p:nvGrpSpPr>
      <p:grpSpPr>
        <a:xfrm>
          <a:off x="0" y="0"/>
          <a:ext cx="0" cy="0"/>
          <a:chOff x="0" y="0"/>
          <a:chExt cx="0" cy="0"/>
        </a:xfrm>
      </p:grpSpPr>
      <p:sp>
        <p:nvSpPr>
          <p:cNvPr id="29" name="矩形 28"/>
          <p:cNvSpPr/>
          <p:nvPr/>
        </p:nvSpPr>
        <p:spPr>
          <a:xfrm>
            <a:off x="0" y="12700"/>
            <a:ext cx="12192000" cy="6858000"/>
          </a:xfrm>
          <a:prstGeom prst="rect">
            <a:avLst/>
          </a:prstGeom>
          <a:blipFill dpi="0" rotWithShape="1">
            <a:blip r:embed="rId3">
              <a:alphaModFix amt="1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grpSp>
        <p:nvGrpSpPr>
          <p:cNvPr id="43" name="组合 42"/>
          <p:cNvGrpSpPr/>
          <p:nvPr/>
        </p:nvGrpSpPr>
        <p:grpSpPr>
          <a:xfrm>
            <a:off x="5239707" y="1482217"/>
            <a:ext cx="1706108" cy="1409708"/>
            <a:chOff x="7615944" y="3859197"/>
            <a:chExt cx="1706108" cy="1409708"/>
          </a:xfrm>
        </p:grpSpPr>
        <p:grpSp>
          <p:nvGrpSpPr>
            <p:cNvPr id="40" name="组合 39"/>
            <p:cNvGrpSpPr/>
            <p:nvPr/>
          </p:nvGrpSpPr>
          <p:grpSpPr>
            <a:xfrm rot="7733912">
              <a:off x="7920990" y="3750612"/>
              <a:ext cx="1085850" cy="1303020"/>
              <a:chOff x="8526780" y="3303270"/>
              <a:chExt cx="1085850" cy="1303020"/>
            </a:xfrm>
          </p:grpSpPr>
          <p:cxnSp>
            <p:nvCxnSpPr>
              <p:cNvPr id="32" name="直接连接符 31"/>
              <p:cNvCxnSpPr/>
              <p:nvPr/>
            </p:nvCxnSpPr>
            <p:spPr>
              <a:xfrm flipH="1" flipV="1">
                <a:off x="8526780" y="3303270"/>
                <a:ext cx="97195" cy="10193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8613808" y="4322659"/>
                <a:ext cx="998822" cy="283631"/>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41" name="直接连接符 40"/>
            <p:cNvCxnSpPr/>
            <p:nvPr/>
          </p:nvCxnSpPr>
          <p:spPr>
            <a:xfrm flipH="1" flipV="1">
              <a:off x="7615944" y="4411639"/>
              <a:ext cx="10166" cy="8572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9311886" y="4382731"/>
              <a:ext cx="10166" cy="85726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flipV="1">
            <a:off x="5228212" y="4086594"/>
            <a:ext cx="1706108" cy="1409708"/>
            <a:chOff x="7615944" y="3859197"/>
            <a:chExt cx="1706108" cy="1409708"/>
          </a:xfrm>
        </p:grpSpPr>
        <p:grpSp>
          <p:nvGrpSpPr>
            <p:cNvPr id="45" name="组合 44"/>
            <p:cNvGrpSpPr/>
            <p:nvPr/>
          </p:nvGrpSpPr>
          <p:grpSpPr>
            <a:xfrm rot="7733912">
              <a:off x="7920990" y="3750612"/>
              <a:ext cx="1085850" cy="1303020"/>
              <a:chOff x="8526780" y="3303270"/>
              <a:chExt cx="1085850" cy="1303020"/>
            </a:xfrm>
          </p:grpSpPr>
          <p:cxnSp>
            <p:nvCxnSpPr>
              <p:cNvPr id="48" name="直接连接符 47"/>
              <p:cNvCxnSpPr/>
              <p:nvPr/>
            </p:nvCxnSpPr>
            <p:spPr>
              <a:xfrm flipH="1" flipV="1">
                <a:off x="8526780" y="3303270"/>
                <a:ext cx="97195" cy="10193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8613808" y="4322659"/>
                <a:ext cx="998822" cy="283631"/>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46" name="直接连接符 45"/>
            <p:cNvCxnSpPr/>
            <p:nvPr/>
          </p:nvCxnSpPr>
          <p:spPr>
            <a:xfrm flipH="1" flipV="1">
              <a:off x="7615944" y="4411639"/>
              <a:ext cx="10166" cy="8572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9311886" y="4382731"/>
              <a:ext cx="10166" cy="85726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312431" y="1578514"/>
            <a:ext cx="1717603" cy="4014085"/>
            <a:chOff x="5384623" y="1530386"/>
            <a:chExt cx="1717603" cy="4014085"/>
          </a:xfrm>
        </p:grpSpPr>
        <p:grpSp>
          <p:nvGrpSpPr>
            <p:cNvPr id="16" name="组合 15"/>
            <p:cNvGrpSpPr/>
            <p:nvPr/>
          </p:nvGrpSpPr>
          <p:grpSpPr>
            <a:xfrm>
              <a:off x="5396118" y="1530386"/>
              <a:ext cx="1706108" cy="1409708"/>
              <a:chOff x="7615944" y="3859197"/>
              <a:chExt cx="1706108" cy="1409708"/>
            </a:xfrm>
          </p:grpSpPr>
          <p:grpSp>
            <p:nvGrpSpPr>
              <p:cNvPr id="17" name="组合 16"/>
              <p:cNvGrpSpPr/>
              <p:nvPr/>
            </p:nvGrpSpPr>
            <p:grpSpPr>
              <a:xfrm rot="7733912">
                <a:off x="7920990" y="3750612"/>
                <a:ext cx="1085850" cy="1303020"/>
                <a:chOff x="8526780" y="3303270"/>
                <a:chExt cx="1085850" cy="1303020"/>
              </a:xfrm>
            </p:grpSpPr>
            <p:cxnSp>
              <p:nvCxnSpPr>
                <p:cNvPr id="20" name="直接连接符 19"/>
                <p:cNvCxnSpPr/>
                <p:nvPr/>
              </p:nvCxnSpPr>
              <p:spPr>
                <a:xfrm flipH="1" flipV="1">
                  <a:off x="8526780" y="3303270"/>
                  <a:ext cx="97195" cy="1019388"/>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8613808" y="4322659"/>
                  <a:ext cx="998822" cy="283631"/>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flipH="1" flipV="1">
                <a:off x="7615944" y="4411639"/>
                <a:ext cx="10166" cy="857266"/>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9311886" y="4382731"/>
                <a:ext cx="10166" cy="857266"/>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flipV="1">
              <a:off x="5384623" y="4134763"/>
              <a:ext cx="1706108" cy="1409708"/>
              <a:chOff x="7615944" y="3859197"/>
              <a:chExt cx="1706108" cy="1409708"/>
            </a:xfrm>
          </p:grpSpPr>
          <p:grpSp>
            <p:nvGrpSpPr>
              <p:cNvPr id="23" name="组合 22"/>
              <p:cNvGrpSpPr/>
              <p:nvPr/>
            </p:nvGrpSpPr>
            <p:grpSpPr>
              <a:xfrm rot="7733912">
                <a:off x="7920990" y="3750612"/>
                <a:ext cx="1085850" cy="1303020"/>
                <a:chOff x="8526780" y="3303270"/>
                <a:chExt cx="1085850" cy="1303020"/>
              </a:xfrm>
            </p:grpSpPr>
            <p:cxnSp>
              <p:nvCxnSpPr>
                <p:cNvPr id="26" name="直接连接符 25"/>
                <p:cNvCxnSpPr/>
                <p:nvPr/>
              </p:nvCxnSpPr>
              <p:spPr>
                <a:xfrm flipH="1" flipV="1">
                  <a:off x="8526780" y="3303270"/>
                  <a:ext cx="97195" cy="1019388"/>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8613808" y="4322659"/>
                  <a:ext cx="998822" cy="283631"/>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24" name="直接连接符 23"/>
              <p:cNvCxnSpPr/>
              <p:nvPr/>
            </p:nvCxnSpPr>
            <p:spPr>
              <a:xfrm flipH="1" flipV="1">
                <a:off x="7615944" y="4411639"/>
                <a:ext cx="10166" cy="857266"/>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9311886" y="4382731"/>
                <a:ext cx="10166" cy="857266"/>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31" name="图片 30">
            <a:extLst>
              <a:ext uri="{FF2B5EF4-FFF2-40B4-BE49-F238E27FC236}">
                <a16:creationId xmlns:a16="http://schemas.microsoft.com/office/drawing/2014/main" id="{E47C2EB5-5081-4301-A3B8-8B78E0C82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34" name="文本框 33">
            <a:extLst>
              <a:ext uri="{FF2B5EF4-FFF2-40B4-BE49-F238E27FC236}">
                <a16:creationId xmlns:a16="http://schemas.microsoft.com/office/drawing/2014/main" id="{44327AC3-C168-42C1-A62E-4C9B9BB35B17}"/>
              </a:ext>
            </a:extLst>
          </p:cNvPr>
          <p:cNvSpPr txBox="1"/>
          <p:nvPr/>
        </p:nvSpPr>
        <p:spPr>
          <a:xfrm>
            <a:off x="68156" y="3121723"/>
            <a:ext cx="12171668" cy="584775"/>
          </a:xfrm>
          <a:prstGeom prst="rect">
            <a:avLst/>
          </a:prstGeom>
          <a:noFill/>
        </p:spPr>
        <p:txBody>
          <a:bodyPr wrap="square" rtlCol="0">
            <a:spAutoFit/>
          </a:bodyPr>
          <a:lstStyle/>
          <a:p>
            <a:pPr algn="ctr"/>
            <a:r>
              <a:rPr lang="en-US" altLang="zh-CN" sz="3200" dirty="0">
                <a:solidFill>
                  <a:schemeClr val="bg1"/>
                </a:solidFill>
                <a:latin typeface="Castellar" panose="020A0402060406010301" pitchFamily="18" charset="0"/>
              </a:rPr>
              <a:t>This is our game, our youth, our try </a:t>
            </a:r>
            <a:endParaRPr lang="zh-CN" altLang="en-US" sz="3200" b="1" dirty="0">
              <a:solidFill>
                <a:schemeClr val="bg1"/>
              </a:solidFill>
              <a:latin typeface="Castellar" panose="020A0402060406010301" pitchFamily="18" charset="0"/>
              <a:ea typeface="Microsoft JhengHei" panose="020B0604030504040204" pitchFamily="34" charset="-120"/>
            </a:endParaRPr>
          </a:p>
        </p:txBody>
      </p:sp>
    </p:spTree>
    <p:extLst>
      <p:ext uri="{BB962C8B-B14F-4D97-AF65-F5344CB8AC3E}">
        <p14:creationId xmlns:p14="http://schemas.microsoft.com/office/powerpoint/2010/main" val="533824819"/>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heel(1)">
                                      <p:cBhvr>
                                        <p:cTn id="7" dur="1250"/>
                                        <p:tgtEl>
                                          <p:spTgt spid="43"/>
                                        </p:tgtEl>
                                      </p:cBhvr>
                                    </p:animEffect>
                                  </p:childTnLst>
                                </p:cTn>
                              </p:par>
                              <p:par>
                                <p:cTn id="8" presetID="21" presetClass="entr" presetSubtype="1"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heel(1)">
                                      <p:cBhvr>
                                        <p:cTn id="10" dur="1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029EA2F-F65E-4907-AD90-C79E20DFE1FD}"/>
              </a:ext>
            </a:extLst>
          </p:cNvPr>
          <p:cNvSpPr/>
          <p:nvPr/>
        </p:nvSpPr>
        <p:spPr>
          <a:xfrm>
            <a:off x="0" y="12700"/>
            <a:ext cx="12192000" cy="685800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矩形 8"/>
          <p:cNvSpPr/>
          <p:nvPr/>
        </p:nvSpPr>
        <p:spPr>
          <a:xfrm>
            <a:off x="1816340" y="3820556"/>
            <a:ext cx="2798716"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Press </a:t>
            </a:r>
            <a:r>
              <a:rPr lang="en-US" altLang="zh-CN" sz="32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a:t>
            </a:r>
            <a:r>
              <a:rPr kumimoji="0" lang="en-US" altLang="zh-CN"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N’ to talk</a:t>
            </a:r>
            <a:r>
              <a:rPr kumimoji="0" lang="en-US" altLang="zh-CN" sz="3200" b="0" i="0" u="none" strike="noStrike" kern="1200" cap="none" spc="0" normalizeH="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with NPC</a:t>
            </a:r>
            <a:endParaRPr kumimoji="0" lang="zh-CN" altLang="en-US"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FFD4585B-1ED2-4501-B802-5E1155825D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2" name="图片 1">
            <a:extLst>
              <a:ext uri="{FF2B5EF4-FFF2-40B4-BE49-F238E27FC236}">
                <a16:creationId xmlns:a16="http://schemas.microsoft.com/office/drawing/2014/main" id="{818C82FD-8646-4CDE-BC88-E1B15FC667E6}"/>
              </a:ext>
            </a:extLst>
          </p:cNvPr>
          <p:cNvPicPr>
            <a:picLocks noChangeAspect="1"/>
          </p:cNvPicPr>
          <p:nvPr/>
        </p:nvPicPr>
        <p:blipFill rotWithShape="1">
          <a:blip r:embed="rId4"/>
          <a:srcRect l="11631" t="323" r="15670" b="1131"/>
          <a:stretch/>
        </p:blipFill>
        <p:spPr>
          <a:xfrm>
            <a:off x="5389314" y="1581971"/>
            <a:ext cx="2300755" cy="1754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7F6712D2-0F21-4723-8F3A-F545D15ECAF5}"/>
              </a:ext>
            </a:extLst>
          </p:cNvPr>
          <p:cNvPicPr>
            <a:picLocks noChangeAspect="1"/>
          </p:cNvPicPr>
          <p:nvPr/>
        </p:nvPicPr>
        <p:blipFill rotWithShape="1">
          <a:blip r:embed="rId5"/>
          <a:srcRect l="10781" t="-992" r="12382"/>
          <a:stretch/>
        </p:blipFill>
        <p:spPr>
          <a:xfrm>
            <a:off x="1534127" y="74297"/>
            <a:ext cx="2798713" cy="1754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8862A2DD-72D9-4B8A-BC60-72EE1B56952D}"/>
              </a:ext>
            </a:extLst>
          </p:cNvPr>
          <p:cNvPicPr>
            <a:picLocks noChangeAspect="1"/>
          </p:cNvPicPr>
          <p:nvPr/>
        </p:nvPicPr>
        <p:blipFill>
          <a:blip r:embed="rId6"/>
          <a:stretch>
            <a:fillRect/>
          </a:stretch>
        </p:blipFill>
        <p:spPr>
          <a:xfrm>
            <a:off x="8320824" y="1581971"/>
            <a:ext cx="3118802" cy="1754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矩形 17">
            <a:extLst>
              <a:ext uri="{FF2B5EF4-FFF2-40B4-BE49-F238E27FC236}">
                <a16:creationId xmlns:a16="http://schemas.microsoft.com/office/drawing/2014/main" id="{304FF804-2573-48B8-9C7A-FCAC7BB1F41E}"/>
              </a:ext>
            </a:extLst>
          </p:cNvPr>
          <p:cNvSpPr/>
          <p:nvPr/>
        </p:nvSpPr>
        <p:spPr>
          <a:xfrm>
            <a:off x="1082828" y="2020179"/>
            <a:ext cx="4162830"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Press Space to jump,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noProof="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Fifth world lose gravity so it could jump higher</a:t>
            </a:r>
            <a:endParaRPr kumimoji="0" lang="zh-CN" altLang="en-US"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BD55AD01-AFB3-4E65-8303-3C6B671A4295}"/>
              </a:ext>
            </a:extLst>
          </p:cNvPr>
          <p:cNvPicPr>
            <a:picLocks noChangeAspect="1"/>
          </p:cNvPicPr>
          <p:nvPr/>
        </p:nvPicPr>
        <p:blipFill rotWithShape="1">
          <a:blip r:embed="rId7"/>
          <a:srcRect l="25387" t="22402" r="23219" b="14252"/>
          <a:stretch/>
        </p:blipFill>
        <p:spPr>
          <a:xfrm>
            <a:off x="1764885" y="5006739"/>
            <a:ext cx="2798716" cy="17543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矩形 24">
            <a:extLst>
              <a:ext uri="{FF2B5EF4-FFF2-40B4-BE49-F238E27FC236}">
                <a16:creationId xmlns:a16="http://schemas.microsoft.com/office/drawing/2014/main" id="{29DB0872-66A1-4E22-A9F8-5788CF0D3674}"/>
              </a:ext>
            </a:extLst>
          </p:cNvPr>
          <p:cNvSpPr/>
          <p:nvPr/>
        </p:nvSpPr>
        <p:spPr>
          <a:xfrm>
            <a:off x="4458277" y="96934"/>
            <a:ext cx="416283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Press</a:t>
            </a:r>
            <a:r>
              <a:rPr kumimoji="0" lang="en-US" altLang="zh-CN" sz="3200" b="0" i="0" u="none" strike="noStrike" kern="1200" cap="none" spc="0" normalizeH="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‘W’ ‘A’ ‘S’ ‘D’ to move the major actor</a:t>
            </a:r>
            <a:endParaRPr kumimoji="0" lang="zh-CN" altLang="en-US"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01B6A653-4742-44E4-84F3-597E4506E2CB}"/>
              </a:ext>
            </a:extLst>
          </p:cNvPr>
          <p:cNvPicPr>
            <a:picLocks noChangeAspect="1"/>
          </p:cNvPicPr>
          <p:nvPr/>
        </p:nvPicPr>
        <p:blipFill>
          <a:blip r:embed="rId8"/>
          <a:stretch>
            <a:fillRect/>
          </a:stretch>
        </p:blipFill>
        <p:spPr>
          <a:xfrm>
            <a:off x="5389314" y="3725121"/>
            <a:ext cx="2793417" cy="1571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BB4B39C9-44BD-4630-9CE5-F8EB07259AF1}"/>
              </a:ext>
            </a:extLst>
          </p:cNvPr>
          <p:cNvPicPr>
            <a:picLocks noChangeAspect="1"/>
          </p:cNvPicPr>
          <p:nvPr/>
        </p:nvPicPr>
        <p:blipFill>
          <a:blip r:embed="rId9"/>
          <a:stretch>
            <a:fillRect/>
          </a:stretch>
        </p:blipFill>
        <p:spPr>
          <a:xfrm>
            <a:off x="8646207" y="3725120"/>
            <a:ext cx="2793419" cy="1571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矩形 25">
            <a:extLst>
              <a:ext uri="{FF2B5EF4-FFF2-40B4-BE49-F238E27FC236}">
                <a16:creationId xmlns:a16="http://schemas.microsoft.com/office/drawing/2014/main" id="{6B23A504-17CC-472A-A2B5-6820B8B864AE}"/>
              </a:ext>
            </a:extLst>
          </p:cNvPr>
          <p:cNvSpPr/>
          <p:nvPr/>
        </p:nvSpPr>
        <p:spPr>
          <a:xfrm>
            <a:off x="6953248" y="5539043"/>
            <a:ext cx="3691306"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Press ‘C’ to change</a:t>
            </a:r>
            <a:r>
              <a:rPr kumimoji="0" lang="en-US" altLang="zh-CN" sz="3200" b="0" i="0" u="none" strike="noStrike" kern="1200" cap="none" spc="0" normalizeH="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view angle</a:t>
            </a:r>
            <a:endParaRPr kumimoji="0" lang="zh-CN" altLang="en-US"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Tree>
    <p:extLst>
      <p:ext uri="{BB962C8B-B14F-4D97-AF65-F5344CB8AC3E}">
        <p14:creationId xmlns:p14="http://schemas.microsoft.com/office/powerpoint/2010/main" val="1075412377"/>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randombar(horizontal)">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029EA2F-F65E-4907-AD90-C79E20DFE1FD}"/>
              </a:ext>
            </a:extLst>
          </p:cNvPr>
          <p:cNvSpPr/>
          <p:nvPr/>
        </p:nvSpPr>
        <p:spPr>
          <a:xfrm>
            <a:off x="0" y="12700"/>
            <a:ext cx="12192000" cy="685800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矩形 8"/>
          <p:cNvSpPr/>
          <p:nvPr/>
        </p:nvSpPr>
        <p:spPr>
          <a:xfrm>
            <a:off x="1009852" y="3051229"/>
            <a:ext cx="3418064"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Touch it to open it,</a:t>
            </a:r>
            <a:r>
              <a:rPr kumimoji="0" lang="en-US" altLang="zh-CN" sz="3200" b="0" i="0" u="none" strike="noStrike" kern="1200" cap="none" spc="0" normalizeH="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choose a equipment or a card</a:t>
            </a:r>
            <a:endParaRPr kumimoji="0" lang="zh-CN" altLang="en-US"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FFD4585B-1ED2-4501-B802-5E1155825D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25" name="矩形 24">
            <a:extLst>
              <a:ext uri="{FF2B5EF4-FFF2-40B4-BE49-F238E27FC236}">
                <a16:creationId xmlns:a16="http://schemas.microsoft.com/office/drawing/2014/main" id="{29DB0872-66A1-4E22-A9F8-5788CF0D3674}"/>
              </a:ext>
            </a:extLst>
          </p:cNvPr>
          <p:cNvSpPr/>
          <p:nvPr/>
        </p:nvSpPr>
        <p:spPr>
          <a:xfrm>
            <a:off x="4294155" y="71432"/>
            <a:ext cx="5107754"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U </a:t>
            </a:r>
            <a:r>
              <a:rPr lang="zh-CN" altLang="en-US" sz="32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 </a:t>
            </a:r>
            <a:r>
              <a:rPr lang="en-US" altLang="zh-CN" sz="32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can find some chest hidden in the map, the chest would have a music that  closer to the sound volume would raise</a:t>
            </a:r>
            <a:endParaRPr kumimoji="0" lang="zh-CN" altLang="en-US"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26" name="矩形 25">
            <a:extLst>
              <a:ext uri="{FF2B5EF4-FFF2-40B4-BE49-F238E27FC236}">
                <a16:creationId xmlns:a16="http://schemas.microsoft.com/office/drawing/2014/main" id="{6B23A504-17CC-472A-A2B5-6820B8B864AE}"/>
              </a:ext>
            </a:extLst>
          </p:cNvPr>
          <p:cNvSpPr/>
          <p:nvPr/>
        </p:nvSpPr>
        <p:spPr>
          <a:xfrm>
            <a:off x="5089278" y="5063042"/>
            <a:ext cx="5101335"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If you jump into the water or out of map, you will</a:t>
            </a:r>
            <a:r>
              <a:rPr kumimoji="0" lang="en-US" altLang="zh-CN" sz="3200" b="0" i="0" u="none" strike="noStrike" kern="1200" cap="none" spc="0" normalizeH="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rebirth at the original place</a:t>
            </a:r>
            <a:endParaRPr kumimoji="0" lang="zh-CN" altLang="en-US" sz="32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D2E79919-9F2D-4D94-BA41-405EED922805}"/>
              </a:ext>
            </a:extLst>
          </p:cNvPr>
          <p:cNvPicPr>
            <a:picLocks noChangeAspect="1"/>
          </p:cNvPicPr>
          <p:nvPr/>
        </p:nvPicPr>
        <p:blipFill rotWithShape="1">
          <a:blip r:embed="rId4"/>
          <a:srcRect l="38389" t="31157" r="19682" b="14130"/>
          <a:stretch/>
        </p:blipFill>
        <p:spPr>
          <a:xfrm>
            <a:off x="1009851" y="71432"/>
            <a:ext cx="3118339" cy="2288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E92F378A-D7F6-4839-89F0-02FB5FB48D35}"/>
              </a:ext>
            </a:extLst>
          </p:cNvPr>
          <p:cNvPicPr>
            <a:picLocks noChangeAspect="1"/>
          </p:cNvPicPr>
          <p:nvPr/>
        </p:nvPicPr>
        <p:blipFill rotWithShape="1">
          <a:blip r:embed="rId5"/>
          <a:srcRect l="9053" t="13110" r="22293" b="-71"/>
          <a:stretch/>
        </p:blipFill>
        <p:spPr>
          <a:xfrm>
            <a:off x="4536509" y="2391865"/>
            <a:ext cx="3386409" cy="2412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extLst>
              <a:ext uri="{FF2B5EF4-FFF2-40B4-BE49-F238E27FC236}">
                <a16:creationId xmlns:a16="http://schemas.microsoft.com/office/drawing/2014/main" id="{19E0FFEE-EAE1-4E1E-BE1D-F23BF07A7049}"/>
              </a:ext>
            </a:extLst>
          </p:cNvPr>
          <p:cNvPicPr>
            <a:picLocks noChangeAspect="1"/>
          </p:cNvPicPr>
          <p:nvPr/>
        </p:nvPicPr>
        <p:blipFill>
          <a:blip r:embed="rId6"/>
          <a:stretch>
            <a:fillRect/>
          </a:stretch>
        </p:blipFill>
        <p:spPr>
          <a:xfrm>
            <a:off x="7749277" y="2394478"/>
            <a:ext cx="3115441" cy="1752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a:extLst>
              <a:ext uri="{FF2B5EF4-FFF2-40B4-BE49-F238E27FC236}">
                <a16:creationId xmlns:a16="http://schemas.microsoft.com/office/drawing/2014/main" id="{622B1F84-9B68-4B0B-B59B-90ED18CE4EBE}"/>
              </a:ext>
            </a:extLst>
          </p:cNvPr>
          <p:cNvPicPr>
            <a:picLocks noChangeAspect="1"/>
          </p:cNvPicPr>
          <p:nvPr/>
        </p:nvPicPr>
        <p:blipFill>
          <a:blip r:embed="rId7"/>
          <a:stretch>
            <a:fillRect/>
          </a:stretch>
        </p:blipFill>
        <p:spPr>
          <a:xfrm>
            <a:off x="643865" y="4701864"/>
            <a:ext cx="3650290" cy="2053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7522281"/>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8D696E8F-C435-A349-A338-D140C6DF536C}"/>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7" name="矩形 26">
            <a:extLst>
              <a:ext uri="{FF2B5EF4-FFF2-40B4-BE49-F238E27FC236}">
                <a16:creationId xmlns:a16="http://schemas.microsoft.com/office/drawing/2014/main" id="{874FA4C2-D4A7-8D44-831C-8321AE91A555}"/>
              </a:ext>
            </a:extLst>
          </p:cNvPr>
          <p:cNvSpPr/>
          <p:nvPr/>
        </p:nvSpPr>
        <p:spPr>
          <a:xfrm>
            <a:off x="1564105" y="3310947"/>
            <a:ext cx="8990289" cy="2622159"/>
          </a:xfrm>
          <a:prstGeom prst="rect">
            <a:avLst/>
          </a:prstGeom>
          <a:solidFill>
            <a:srgbClr val="4F5261">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33" name="文本框 32">
            <a:extLst>
              <a:ext uri="{FF2B5EF4-FFF2-40B4-BE49-F238E27FC236}">
                <a16:creationId xmlns:a16="http://schemas.microsoft.com/office/drawing/2014/main" id="{224FD4CB-9A6F-0A42-91DB-3725DB83D4E4}"/>
              </a:ext>
            </a:extLst>
          </p:cNvPr>
          <p:cNvSpPr txBox="1"/>
          <p:nvPr/>
        </p:nvSpPr>
        <p:spPr>
          <a:xfrm>
            <a:off x="1815469" y="3441700"/>
            <a:ext cx="26710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rPr>
              <a:t>Attack Card</a:t>
            </a:r>
            <a:endParaRPr kumimoji="0" lang="zh-CN" altLang="en-US" sz="2400" b="1"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endParaRPr>
          </a:p>
        </p:txBody>
      </p:sp>
      <p:sp>
        <p:nvSpPr>
          <p:cNvPr id="34" name="文本框 33">
            <a:extLst>
              <a:ext uri="{FF2B5EF4-FFF2-40B4-BE49-F238E27FC236}">
                <a16:creationId xmlns:a16="http://schemas.microsoft.com/office/drawing/2014/main" id="{8B1E3BC3-64C4-5E4A-8CCB-B37B27707276}"/>
              </a:ext>
            </a:extLst>
          </p:cNvPr>
          <p:cNvSpPr txBox="1"/>
          <p:nvPr/>
        </p:nvSpPr>
        <p:spPr>
          <a:xfrm>
            <a:off x="1751912" y="3903365"/>
            <a:ext cx="2816603" cy="1200329"/>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Cards used to attack enemies, dealing damage and inflicting </a:t>
            </a:r>
            <a:r>
              <a:rPr lang="en-US" altLang="zh-CN" dirty="0" err="1">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debuffs</a:t>
            </a: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 meanwhile</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35" name="文本框 34">
            <a:extLst>
              <a:ext uri="{FF2B5EF4-FFF2-40B4-BE49-F238E27FC236}">
                <a16:creationId xmlns:a16="http://schemas.microsoft.com/office/drawing/2014/main" id="{8C806E36-0211-A849-9949-85EACA7D4C5C}"/>
              </a:ext>
            </a:extLst>
          </p:cNvPr>
          <p:cNvSpPr txBox="1"/>
          <p:nvPr/>
        </p:nvSpPr>
        <p:spPr>
          <a:xfrm>
            <a:off x="4849426" y="3455994"/>
            <a:ext cx="26710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4F5261"/>
                </a:solidFill>
                <a:latin typeface="Calibri"/>
                <a:ea typeface="MComic PRC Medium" panose="00000500000000000000" pitchFamily="2" charset="-122"/>
              </a:rPr>
              <a:t>Skill Card</a:t>
            </a:r>
            <a:endParaRPr kumimoji="0" lang="zh-CN" altLang="en-US" sz="2400" b="1"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endParaRPr>
          </a:p>
        </p:txBody>
      </p:sp>
      <p:sp>
        <p:nvSpPr>
          <p:cNvPr id="36" name="文本框 35">
            <a:extLst>
              <a:ext uri="{FF2B5EF4-FFF2-40B4-BE49-F238E27FC236}">
                <a16:creationId xmlns:a16="http://schemas.microsoft.com/office/drawing/2014/main" id="{23365337-9A4D-E843-B0C5-F7AB1750F43B}"/>
              </a:ext>
            </a:extLst>
          </p:cNvPr>
          <p:cNvSpPr txBox="1"/>
          <p:nvPr/>
        </p:nvSpPr>
        <p:spPr>
          <a:xfrm>
            <a:off x="7883383" y="3455993"/>
            <a:ext cx="26710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rPr>
              <a:t>Power Card</a:t>
            </a:r>
            <a:endParaRPr kumimoji="0" lang="zh-CN" altLang="en-US" sz="2400" b="1"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endParaRPr>
          </a:p>
        </p:txBody>
      </p:sp>
      <p:sp>
        <p:nvSpPr>
          <p:cNvPr id="37" name="文本框 36">
            <a:extLst>
              <a:ext uri="{FF2B5EF4-FFF2-40B4-BE49-F238E27FC236}">
                <a16:creationId xmlns:a16="http://schemas.microsoft.com/office/drawing/2014/main" id="{5AA640DC-4CA2-3545-BE75-E47A3B39CDEE}"/>
              </a:ext>
            </a:extLst>
          </p:cNvPr>
          <p:cNvSpPr txBox="1"/>
          <p:nvPr/>
        </p:nvSpPr>
        <p:spPr>
          <a:xfrm>
            <a:off x="4923296" y="3917658"/>
            <a:ext cx="2432270" cy="923330"/>
          </a:xfrm>
          <a:prstGeom prst="rect">
            <a:avLst/>
          </a:prstGeom>
          <a:noFill/>
        </p:spPr>
        <p:txBody>
          <a:bodyPr wrap="square" rtlCol="0">
            <a:spAutoFit/>
          </a:bodyPr>
          <a:lstStyle/>
          <a:p>
            <a:pPr algn="just">
              <a:defRPr/>
            </a:pP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Cards used to gain blocks, or weaken enemies.</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38" name="文本框 37">
            <a:extLst>
              <a:ext uri="{FF2B5EF4-FFF2-40B4-BE49-F238E27FC236}">
                <a16:creationId xmlns:a16="http://schemas.microsoft.com/office/drawing/2014/main" id="{373755FD-8FDA-104D-A49A-8A9DF518B8BD}"/>
              </a:ext>
            </a:extLst>
          </p:cNvPr>
          <p:cNvSpPr txBox="1"/>
          <p:nvPr/>
        </p:nvSpPr>
        <p:spPr>
          <a:xfrm>
            <a:off x="8043045" y="3922077"/>
            <a:ext cx="2334626" cy="1200329"/>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Cards used to get powerful and lasting effect, strengthening the player in one battle.</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39" name="直接连接符 18">
            <a:extLst>
              <a:ext uri="{FF2B5EF4-FFF2-40B4-BE49-F238E27FC236}">
                <a16:creationId xmlns:a16="http://schemas.microsoft.com/office/drawing/2014/main" id="{921A7976-85E7-A842-9648-7CA01809D2D5}"/>
              </a:ext>
            </a:extLst>
          </p:cNvPr>
          <p:cNvCxnSpPr/>
          <p:nvPr/>
        </p:nvCxnSpPr>
        <p:spPr>
          <a:xfrm>
            <a:off x="4646141" y="3624783"/>
            <a:ext cx="0" cy="1911044"/>
          </a:xfrm>
          <a:prstGeom prst="line">
            <a:avLst/>
          </a:prstGeom>
          <a:ln>
            <a:solidFill>
              <a:srgbClr val="4F5261"/>
            </a:solidFill>
          </a:ln>
        </p:spPr>
        <p:style>
          <a:lnRef idx="1">
            <a:schemeClr val="accent1"/>
          </a:lnRef>
          <a:fillRef idx="0">
            <a:schemeClr val="accent1"/>
          </a:fillRef>
          <a:effectRef idx="0">
            <a:schemeClr val="accent1"/>
          </a:effectRef>
          <a:fontRef idx="minor">
            <a:schemeClr val="tx1"/>
          </a:fontRef>
        </p:style>
      </p:cxnSp>
      <p:cxnSp>
        <p:nvCxnSpPr>
          <p:cNvPr id="40" name="直接连接符 19">
            <a:extLst>
              <a:ext uri="{FF2B5EF4-FFF2-40B4-BE49-F238E27FC236}">
                <a16:creationId xmlns:a16="http://schemas.microsoft.com/office/drawing/2014/main" id="{99741BC1-BC81-474C-A405-E388E0BD248D}"/>
              </a:ext>
            </a:extLst>
          </p:cNvPr>
          <p:cNvCxnSpPr/>
          <p:nvPr/>
        </p:nvCxnSpPr>
        <p:spPr>
          <a:xfrm>
            <a:off x="7636476" y="3653299"/>
            <a:ext cx="0" cy="1911044"/>
          </a:xfrm>
          <a:prstGeom prst="line">
            <a:avLst/>
          </a:prstGeom>
          <a:ln>
            <a:solidFill>
              <a:srgbClr val="4F5261"/>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8485B619-BF4C-5C43-8077-3731309D46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42" name="图片 41">
            <a:extLst>
              <a:ext uri="{FF2B5EF4-FFF2-40B4-BE49-F238E27FC236}">
                <a16:creationId xmlns:a16="http://schemas.microsoft.com/office/drawing/2014/main" id="{57411712-FE01-1B4E-BC56-E7E177E0C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1230" y="924894"/>
            <a:ext cx="1366112" cy="1866590"/>
          </a:xfrm>
          <a:prstGeom prst="rect">
            <a:avLst/>
          </a:prstGeom>
        </p:spPr>
      </p:pic>
      <p:pic>
        <p:nvPicPr>
          <p:cNvPr id="43" name="图片 42">
            <a:extLst>
              <a:ext uri="{FF2B5EF4-FFF2-40B4-BE49-F238E27FC236}">
                <a16:creationId xmlns:a16="http://schemas.microsoft.com/office/drawing/2014/main" id="{CB18BFBC-9862-1748-8ABD-8A0DB9D6CD44}"/>
              </a:ext>
            </a:extLst>
          </p:cNvPr>
          <p:cNvPicPr>
            <a:picLocks noChangeAspect="1"/>
          </p:cNvPicPr>
          <p:nvPr/>
        </p:nvPicPr>
        <p:blipFill>
          <a:blip r:embed="rId6"/>
          <a:stretch>
            <a:fillRect/>
          </a:stretch>
        </p:blipFill>
        <p:spPr>
          <a:xfrm>
            <a:off x="8321255" y="989540"/>
            <a:ext cx="1366112" cy="1866591"/>
          </a:xfrm>
          <a:prstGeom prst="rect">
            <a:avLst/>
          </a:prstGeom>
        </p:spPr>
      </p:pic>
      <p:pic>
        <p:nvPicPr>
          <p:cNvPr id="44" name="图片 43">
            <a:extLst>
              <a:ext uri="{FF2B5EF4-FFF2-40B4-BE49-F238E27FC236}">
                <a16:creationId xmlns:a16="http://schemas.microsoft.com/office/drawing/2014/main" id="{5C7E5176-6CB2-EA45-863B-DA55869EF3C9}"/>
              </a:ext>
            </a:extLst>
          </p:cNvPr>
          <p:cNvPicPr>
            <a:picLocks noChangeAspect="1"/>
          </p:cNvPicPr>
          <p:nvPr/>
        </p:nvPicPr>
        <p:blipFill>
          <a:blip r:embed="rId7"/>
          <a:stretch>
            <a:fillRect/>
          </a:stretch>
        </p:blipFill>
        <p:spPr>
          <a:xfrm>
            <a:off x="5336242" y="951459"/>
            <a:ext cx="1366112" cy="1866590"/>
          </a:xfrm>
          <a:prstGeom prst="rect">
            <a:avLst/>
          </a:prstGeom>
        </p:spPr>
      </p:pic>
      <p:sp>
        <p:nvSpPr>
          <p:cNvPr id="46" name="矩形 45">
            <a:extLst>
              <a:ext uri="{FF2B5EF4-FFF2-40B4-BE49-F238E27FC236}">
                <a16:creationId xmlns:a16="http://schemas.microsoft.com/office/drawing/2014/main" id="{AE0D7342-4E47-0146-B291-4E3E98A18094}"/>
              </a:ext>
            </a:extLst>
          </p:cNvPr>
          <p:cNvSpPr/>
          <p:nvPr/>
        </p:nvSpPr>
        <p:spPr>
          <a:xfrm>
            <a:off x="257237" y="351295"/>
            <a:ext cx="130686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eiryo" panose="020B0604030504040204" pitchFamily="34" charset="-128"/>
                <a:cs typeface="Times New Roman" panose="02020603050405020304" pitchFamily="18" charset="0"/>
              </a:rPr>
              <a:t>Card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4F5261"/>
                </a:solidFill>
                <a:latin typeface="Times New Roman" panose="02020603050405020304" pitchFamily="18" charset="0"/>
                <a:ea typeface="Meiryo" panose="020B0604030504040204" pitchFamily="34" charset="-128"/>
                <a:cs typeface="Times New Roman" panose="02020603050405020304" pitchFamily="18" charset="0"/>
              </a:rPr>
              <a:t>I</a:t>
            </a:r>
            <a:r>
              <a:rPr lang="en-US" altLang="zh-CN" sz="3600" noProof="0" dirty="0" err="1">
                <a:solidFill>
                  <a:srgbClr val="4F5261"/>
                </a:solidFill>
                <a:latin typeface="Times New Roman" panose="02020603050405020304" pitchFamily="18" charset="0"/>
                <a:ea typeface="Meiryo" panose="020B0604030504040204" pitchFamily="34" charset="-128"/>
                <a:cs typeface="Times New Roman" panose="02020603050405020304" pitchFamily="18" charset="0"/>
              </a:rPr>
              <a:t>ntro</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AjiwaiPro" panose="02000600000000000000" pitchFamily="2" charset="-128"/>
              <a:cs typeface="Times New Roman" panose="02020603050405020304" pitchFamily="18" charset="0"/>
            </a:endParaRPr>
          </a:p>
        </p:txBody>
      </p:sp>
      <p:pic>
        <p:nvPicPr>
          <p:cNvPr id="47" name="图片 46">
            <a:extLst>
              <a:ext uri="{FF2B5EF4-FFF2-40B4-BE49-F238E27FC236}">
                <a16:creationId xmlns:a16="http://schemas.microsoft.com/office/drawing/2014/main" id="{A48CBFF6-6063-1648-BC48-628CD47552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63910" y="1195052"/>
            <a:ext cx="1149382" cy="1570461"/>
          </a:xfrm>
          <a:prstGeom prst="rect">
            <a:avLst/>
          </a:prstGeom>
        </p:spPr>
      </p:pic>
      <p:pic>
        <p:nvPicPr>
          <p:cNvPr id="48" name="图片 47">
            <a:extLst>
              <a:ext uri="{FF2B5EF4-FFF2-40B4-BE49-F238E27FC236}">
                <a16:creationId xmlns:a16="http://schemas.microsoft.com/office/drawing/2014/main" id="{FD2AA493-96F0-4F49-8555-A9100650CFF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76389" y="3168615"/>
            <a:ext cx="1149382" cy="1570461"/>
          </a:xfrm>
          <a:prstGeom prst="rect">
            <a:avLst/>
          </a:prstGeom>
        </p:spPr>
      </p:pic>
      <p:pic>
        <p:nvPicPr>
          <p:cNvPr id="49" name="图片 48">
            <a:extLst>
              <a:ext uri="{FF2B5EF4-FFF2-40B4-BE49-F238E27FC236}">
                <a16:creationId xmlns:a16="http://schemas.microsoft.com/office/drawing/2014/main" id="{D3B76322-978C-9544-8EC4-65A03230CEF7}"/>
              </a:ext>
            </a:extLst>
          </p:cNvPr>
          <p:cNvPicPr>
            <a:picLocks noChangeAspect="1"/>
          </p:cNvPicPr>
          <p:nvPr/>
        </p:nvPicPr>
        <p:blipFill>
          <a:blip r:embed="rId10"/>
          <a:stretch>
            <a:fillRect/>
          </a:stretch>
        </p:blipFill>
        <p:spPr>
          <a:xfrm>
            <a:off x="21270" y="2611048"/>
            <a:ext cx="1366112" cy="1866590"/>
          </a:xfrm>
          <a:prstGeom prst="rect">
            <a:avLst/>
          </a:prstGeom>
        </p:spPr>
      </p:pic>
      <p:pic>
        <p:nvPicPr>
          <p:cNvPr id="50" name="图片 49">
            <a:extLst>
              <a:ext uri="{FF2B5EF4-FFF2-40B4-BE49-F238E27FC236}">
                <a16:creationId xmlns:a16="http://schemas.microsoft.com/office/drawing/2014/main" id="{990F3F6E-2861-3241-AE3C-BC197A60DE66}"/>
              </a:ext>
            </a:extLst>
          </p:cNvPr>
          <p:cNvPicPr>
            <a:picLocks noChangeAspect="1"/>
          </p:cNvPicPr>
          <p:nvPr/>
        </p:nvPicPr>
        <p:blipFill>
          <a:blip r:embed="rId11"/>
          <a:stretch>
            <a:fillRect/>
          </a:stretch>
        </p:blipFill>
        <p:spPr>
          <a:xfrm>
            <a:off x="33122" y="4715646"/>
            <a:ext cx="1366112" cy="1866592"/>
          </a:xfrm>
          <a:prstGeom prst="rect">
            <a:avLst/>
          </a:prstGeom>
        </p:spPr>
      </p:pic>
      <p:pic>
        <p:nvPicPr>
          <p:cNvPr id="51" name="图片 50">
            <a:extLst>
              <a:ext uri="{FF2B5EF4-FFF2-40B4-BE49-F238E27FC236}">
                <a16:creationId xmlns:a16="http://schemas.microsoft.com/office/drawing/2014/main" id="{0D02045B-CECE-F04D-96A2-70086E3531A3}"/>
              </a:ext>
            </a:extLst>
          </p:cNvPr>
          <p:cNvPicPr>
            <a:picLocks noChangeAspect="1"/>
          </p:cNvPicPr>
          <p:nvPr/>
        </p:nvPicPr>
        <p:blipFill>
          <a:blip r:embed="rId12"/>
          <a:stretch>
            <a:fillRect/>
          </a:stretch>
        </p:blipFill>
        <p:spPr>
          <a:xfrm>
            <a:off x="10763910" y="4963922"/>
            <a:ext cx="1149382" cy="1570461"/>
          </a:xfrm>
          <a:prstGeom prst="rect">
            <a:avLst/>
          </a:prstGeom>
        </p:spPr>
      </p:pic>
      <p:sp>
        <p:nvSpPr>
          <p:cNvPr id="52" name="文本框 51">
            <a:extLst>
              <a:ext uri="{FF2B5EF4-FFF2-40B4-BE49-F238E27FC236}">
                <a16:creationId xmlns:a16="http://schemas.microsoft.com/office/drawing/2014/main" id="{32E33FC3-B9B5-A24E-983B-B50FAF9CAF29}"/>
              </a:ext>
            </a:extLst>
          </p:cNvPr>
          <p:cNvSpPr txBox="1"/>
          <p:nvPr/>
        </p:nvSpPr>
        <p:spPr>
          <a:xfrm>
            <a:off x="103" y="2026273"/>
            <a:ext cx="2988799"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FF0000"/>
                </a:solidFill>
                <a:latin typeface="Times New Roman" panose="02020603050405020304" pitchFamily="18" charset="0"/>
                <a:ea typeface="Microsoft JhengHei" panose="020B0604030504040204" pitchFamily="34" charset="-120"/>
                <a:cs typeface="Times New Roman" panose="02020603050405020304" pitchFamily="18" charset="0"/>
              </a:rPr>
              <a:t>300+ Cards</a:t>
            </a:r>
            <a:endParaRPr kumimoji="0" lang="zh-CN" alt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216643736"/>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randombar(horizontal)">
                                      <p:cBhvr>
                                        <p:cTn id="10" dur="500"/>
                                        <p:tgtEl>
                                          <p:spTgt spid="3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8D696E8F-C435-A349-A338-D140C6DF536C}"/>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41" name="图片 40">
            <a:extLst>
              <a:ext uri="{FF2B5EF4-FFF2-40B4-BE49-F238E27FC236}">
                <a16:creationId xmlns:a16="http://schemas.microsoft.com/office/drawing/2014/main" id="{8485B619-BF4C-5C43-8077-3731309D46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46" name="矩形 45">
            <a:extLst>
              <a:ext uri="{FF2B5EF4-FFF2-40B4-BE49-F238E27FC236}">
                <a16:creationId xmlns:a16="http://schemas.microsoft.com/office/drawing/2014/main" id="{AE0D7342-4E47-0146-B291-4E3E98A18094}"/>
              </a:ext>
            </a:extLst>
          </p:cNvPr>
          <p:cNvSpPr/>
          <p:nvPr/>
        </p:nvSpPr>
        <p:spPr>
          <a:xfrm>
            <a:off x="101970" y="351295"/>
            <a:ext cx="164951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eiryo" panose="020B0604030504040204" pitchFamily="34" charset="-128"/>
                <a:cs typeface="Times New Roman" panose="02020603050405020304" pitchFamily="18" charset="0"/>
              </a:rPr>
              <a:t>Card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4F5261"/>
                </a:solidFill>
                <a:latin typeface="Times New Roman" panose="02020603050405020304" pitchFamily="18" charset="0"/>
                <a:ea typeface="Meiryo" panose="020B0604030504040204" pitchFamily="34" charset="-128"/>
                <a:cs typeface="Times New Roman" panose="02020603050405020304" pitchFamily="18" charset="0"/>
              </a:rPr>
              <a:t>Sample</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AjiwaiPro" panose="02000600000000000000" pitchFamily="2" charset="-128"/>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8980736" y="1551624"/>
            <a:ext cx="2084698" cy="2848432"/>
          </a:xfrm>
          <a:prstGeom prst="rect">
            <a:avLst/>
          </a:prstGeom>
        </p:spPr>
      </p:pic>
      <p:pic>
        <p:nvPicPr>
          <p:cNvPr id="4" name="图片 3"/>
          <p:cNvPicPr>
            <a:picLocks noChangeAspect="1"/>
          </p:cNvPicPr>
          <p:nvPr/>
        </p:nvPicPr>
        <p:blipFill>
          <a:blip r:embed="rId6"/>
          <a:stretch>
            <a:fillRect/>
          </a:stretch>
        </p:blipFill>
        <p:spPr>
          <a:xfrm>
            <a:off x="5053652" y="1551626"/>
            <a:ext cx="2084697" cy="2848430"/>
          </a:xfrm>
          <a:prstGeom prst="rect">
            <a:avLst/>
          </a:prstGeom>
        </p:spPr>
      </p:pic>
      <p:pic>
        <p:nvPicPr>
          <p:cNvPr id="5" name="图片 4"/>
          <p:cNvPicPr>
            <a:picLocks noChangeAspect="1"/>
          </p:cNvPicPr>
          <p:nvPr/>
        </p:nvPicPr>
        <p:blipFill>
          <a:blip r:embed="rId7"/>
          <a:stretch>
            <a:fillRect/>
          </a:stretch>
        </p:blipFill>
        <p:spPr>
          <a:xfrm>
            <a:off x="1126566" y="1467902"/>
            <a:ext cx="2084697" cy="2848430"/>
          </a:xfrm>
          <a:prstGeom prst="rect">
            <a:avLst/>
          </a:prstGeom>
        </p:spPr>
      </p:pic>
      <p:sp>
        <p:nvSpPr>
          <p:cNvPr id="6" name="文本框 5">
            <a:extLst>
              <a:ext uri="{FF2B5EF4-FFF2-40B4-BE49-F238E27FC236}">
                <a16:creationId xmlns:a16="http://schemas.microsoft.com/office/drawing/2014/main" id="{2DE7CE2A-B921-4851-B204-0ABA497EF63A}"/>
              </a:ext>
            </a:extLst>
          </p:cNvPr>
          <p:cNvSpPr txBox="1"/>
          <p:nvPr/>
        </p:nvSpPr>
        <p:spPr>
          <a:xfrm>
            <a:off x="216063" y="4498254"/>
            <a:ext cx="4185138" cy="1754326"/>
          </a:xfrm>
          <a:prstGeom prst="rect">
            <a:avLst/>
          </a:prstGeom>
          <a:noFill/>
        </p:spPr>
        <p:txBody>
          <a:bodyPr wrap="square" rtlCol="0">
            <a:spAutoFit/>
          </a:bodyPr>
          <a:lstStyle/>
          <a:p>
            <a:pPr>
              <a:defRPr/>
            </a:pP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Here is a card with AOE damage. But what’s more important, this card can change the enemy’s next action, for example. If the enemy wants to attack you, you can use this card. Then the enemy’s next action may become defend itself.</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19E9BAA-C736-4630-B722-7031A331D324}"/>
              </a:ext>
            </a:extLst>
          </p:cNvPr>
          <p:cNvSpPr txBox="1"/>
          <p:nvPr/>
        </p:nvSpPr>
        <p:spPr>
          <a:xfrm>
            <a:off x="4337730" y="4498254"/>
            <a:ext cx="4378570" cy="2308324"/>
          </a:xfrm>
          <a:prstGeom prst="rect">
            <a:avLst/>
          </a:prstGeom>
          <a:noFill/>
        </p:spPr>
        <p:txBody>
          <a:bodyPr wrap="square" rtlCol="0">
            <a:spAutoFit/>
          </a:bodyPr>
          <a:lstStyle/>
          <a:p>
            <a:pPr>
              <a:defRPr/>
            </a:pP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This card can deal the damage equal to your current block. This means you can use many skill cards to gain block before using this card, then this card can deal great damage to the enemy. However, as  this card is too powerful, we add exhaust attribute to it. That means, you can only use card once in a single battle.</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BAD16C1F-16E8-4A17-84BF-99ABBA927AD8}"/>
              </a:ext>
            </a:extLst>
          </p:cNvPr>
          <p:cNvSpPr txBox="1"/>
          <p:nvPr/>
        </p:nvSpPr>
        <p:spPr>
          <a:xfrm>
            <a:off x="8716300" y="4498254"/>
            <a:ext cx="3259637" cy="1200329"/>
          </a:xfrm>
          <a:prstGeom prst="rect">
            <a:avLst/>
          </a:prstGeom>
          <a:noFill/>
        </p:spPr>
        <p:txBody>
          <a:bodyPr wrap="square" rtlCol="0">
            <a:spAutoFit/>
          </a:bodyPr>
          <a:lstStyle/>
          <a:p>
            <a:pPr>
              <a:defRPr/>
            </a:pP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This card can give the effect lasting for a battle. If an enemy attack you, it will also lose it HP according to the damage it deals. </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Tree>
    <p:extLst>
      <p:ext uri="{BB962C8B-B14F-4D97-AF65-F5344CB8AC3E}">
        <p14:creationId xmlns:p14="http://schemas.microsoft.com/office/powerpoint/2010/main" val="3490882927"/>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427380CE-1EF9-44A2-B646-5EBC6E9EA1C3}"/>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38" name="矩形 37">
            <a:extLst>
              <a:ext uri="{FF2B5EF4-FFF2-40B4-BE49-F238E27FC236}">
                <a16:creationId xmlns:a16="http://schemas.microsoft.com/office/drawing/2014/main" id="{2EA8A14E-D72C-174B-B624-09E0B8116E7F}"/>
              </a:ext>
            </a:extLst>
          </p:cNvPr>
          <p:cNvSpPr/>
          <p:nvPr/>
        </p:nvSpPr>
        <p:spPr>
          <a:xfrm>
            <a:off x="991737" y="2189332"/>
            <a:ext cx="2225481" cy="120032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Equipment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Intro</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39" name="直接连接符 11">
            <a:extLst>
              <a:ext uri="{FF2B5EF4-FFF2-40B4-BE49-F238E27FC236}">
                <a16:creationId xmlns:a16="http://schemas.microsoft.com/office/drawing/2014/main" id="{32610DA9-1BD7-E84B-8DB1-BEE917F2AAC5}"/>
              </a:ext>
            </a:extLst>
          </p:cNvPr>
          <p:cNvCxnSpPr/>
          <p:nvPr/>
        </p:nvCxnSpPr>
        <p:spPr>
          <a:xfrm>
            <a:off x="991737" y="3354608"/>
            <a:ext cx="1900989" cy="12031"/>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1D1BC21-EFF8-0C42-800F-2A8F834A55C8}"/>
              </a:ext>
            </a:extLst>
          </p:cNvPr>
          <p:cNvSpPr txBox="1"/>
          <p:nvPr/>
        </p:nvSpPr>
        <p:spPr>
          <a:xfrm>
            <a:off x="253157" y="4344582"/>
            <a:ext cx="3953378" cy="15696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noProof="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Good equipment can always strengthen the player.</a:t>
            </a:r>
            <a:endParaRPr kumimoji="0" lang="zh-CN" altLang="en-US" sz="3200" b="0" i="0" u="none" strike="noStrike" kern="1200" cap="none" spc="0" normalizeH="0" baseline="0" noProof="0" dirty="0">
              <a:ln>
                <a:noFill/>
              </a:ln>
              <a:solidFill>
                <a:srgbClr val="8E9CAC"/>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41" name="图片 40">
            <a:extLst>
              <a:ext uri="{FF2B5EF4-FFF2-40B4-BE49-F238E27FC236}">
                <a16:creationId xmlns:a16="http://schemas.microsoft.com/office/drawing/2014/main" id="{BE7F0579-953B-7F40-8BF2-845F41D4F3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42" name="图片 41">
            <a:extLst>
              <a:ext uri="{FF2B5EF4-FFF2-40B4-BE49-F238E27FC236}">
                <a16:creationId xmlns:a16="http://schemas.microsoft.com/office/drawing/2014/main" id="{378502DC-AB8E-0D41-87E8-5FCBB7FB5455}"/>
              </a:ext>
            </a:extLst>
          </p:cNvPr>
          <p:cNvPicPr>
            <a:picLocks noChangeAspect="1"/>
          </p:cNvPicPr>
          <p:nvPr/>
        </p:nvPicPr>
        <p:blipFill>
          <a:blip r:embed="rId5"/>
          <a:stretch>
            <a:fillRect/>
          </a:stretch>
        </p:blipFill>
        <p:spPr>
          <a:xfrm>
            <a:off x="4343147" y="570263"/>
            <a:ext cx="936381" cy="936381"/>
          </a:xfrm>
          <a:prstGeom prst="rect">
            <a:avLst/>
          </a:prstGeom>
        </p:spPr>
      </p:pic>
      <p:pic>
        <p:nvPicPr>
          <p:cNvPr id="43" name="图片 42">
            <a:extLst>
              <a:ext uri="{FF2B5EF4-FFF2-40B4-BE49-F238E27FC236}">
                <a16:creationId xmlns:a16="http://schemas.microsoft.com/office/drawing/2014/main" id="{8BC104F1-6D9A-5C4B-A868-B4EE668C86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3722" y="526643"/>
            <a:ext cx="936381" cy="936381"/>
          </a:xfrm>
          <a:prstGeom prst="rect">
            <a:avLst/>
          </a:prstGeom>
        </p:spPr>
      </p:pic>
      <p:pic>
        <p:nvPicPr>
          <p:cNvPr id="44" name="图片 43">
            <a:extLst>
              <a:ext uri="{FF2B5EF4-FFF2-40B4-BE49-F238E27FC236}">
                <a16:creationId xmlns:a16="http://schemas.microsoft.com/office/drawing/2014/main" id="{8B2E1B33-5DF8-EF47-910B-368E0DCBAC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5140" y="548973"/>
            <a:ext cx="936381" cy="936381"/>
          </a:xfrm>
          <a:prstGeom prst="rect">
            <a:avLst/>
          </a:prstGeom>
        </p:spPr>
      </p:pic>
      <p:pic>
        <p:nvPicPr>
          <p:cNvPr id="45" name="图片 44">
            <a:extLst>
              <a:ext uri="{FF2B5EF4-FFF2-40B4-BE49-F238E27FC236}">
                <a16:creationId xmlns:a16="http://schemas.microsoft.com/office/drawing/2014/main" id="{6F106E77-30C5-4B47-B2BB-5C05796928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3509" y="526643"/>
            <a:ext cx="936381" cy="936381"/>
          </a:xfrm>
          <a:prstGeom prst="rect">
            <a:avLst/>
          </a:prstGeom>
        </p:spPr>
      </p:pic>
      <p:pic>
        <p:nvPicPr>
          <p:cNvPr id="46" name="图片 45">
            <a:extLst>
              <a:ext uri="{FF2B5EF4-FFF2-40B4-BE49-F238E27FC236}">
                <a16:creationId xmlns:a16="http://schemas.microsoft.com/office/drawing/2014/main" id="{B3E3814F-803E-2C4B-85B9-01C8A54CEF2B}"/>
              </a:ext>
            </a:extLst>
          </p:cNvPr>
          <p:cNvPicPr>
            <a:picLocks noChangeAspect="1"/>
          </p:cNvPicPr>
          <p:nvPr/>
        </p:nvPicPr>
        <p:blipFill>
          <a:blip r:embed="rId9"/>
          <a:stretch>
            <a:fillRect/>
          </a:stretch>
        </p:blipFill>
        <p:spPr>
          <a:xfrm>
            <a:off x="9204084" y="568056"/>
            <a:ext cx="936381" cy="936381"/>
          </a:xfrm>
          <a:prstGeom prst="rect">
            <a:avLst/>
          </a:prstGeom>
        </p:spPr>
      </p:pic>
      <p:pic>
        <p:nvPicPr>
          <p:cNvPr id="47" name="图片 46">
            <a:extLst>
              <a:ext uri="{FF2B5EF4-FFF2-40B4-BE49-F238E27FC236}">
                <a16:creationId xmlns:a16="http://schemas.microsoft.com/office/drawing/2014/main" id="{B3B06C08-882A-114B-B7C4-9ED8E0E85E8F}"/>
              </a:ext>
            </a:extLst>
          </p:cNvPr>
          <p:cNvPicPr>
            <a:picLocks noChangeAspect="1"/>
          </p:cNvPicPr>
          <p:nvPr/>
        </p:nvPicPr>
        <p:blipFill>
          <a:blip r:embed="rId10"/>
          <a:stretch>
            <a:fillRect/>
          </a:stretch>
        </p:blipFill>
        <p:spPr>
          <a:xfrm>
            <a:off x="4479425" y="1723551"/>
            <a:ext cx="936381" cy="936381"/>
          </a:xfrm>
          <a:prstGeom prst="rect">
            <a:avLst/>
          </a:prstGeom>
        </p:spPr>
      </p:pic>
      <p:pic>
        <p:nvPicPr>
          <p:cNvPr id="48" name="图片 47">
            <a:extLst>
              <a:ext uri="{FF2B5EF4-FFF2-40B4-BE49-F238E27FC236}">
                <a16:creationId xmlns:a16="http://schemas.microsoft.com/office/drawing/2014/main" id="{F55EBFB6-C369-0D44-8471-F7ADB01B3965}"/>
              </a:ext>
            </a:extLst>
          </p:cNvPr>
          <p:cNvPicPr>
            <a:picLocks noChangeAspect="1"/>
          </p:cNvPicPr>
          <p:nvPr/>
        </p:nvPicPr>
        <p:blipFill>
          <a:blip r:embed="rId11"/>
          <a:stretch>
            <a:fillRect/>
          </a:stretch>
        </p:blipFill>
        <p:spPr>
          <a:xfrm>
            <a:off x="5518458" y="1772236"/>
            <a:ext cx="936381" cy="936381"/>
          </a:xfrm>
          <a:prstGeom prst="rect">
            <a:avLst/>
          </a:prstGeom>
        </p:spPr>
      </p:pic>
      <p:pic>
        <p:nvPicPr>
          <p:cNvPr id="49" name="图片 48">
            <a:extLst>
              <a:ext uri="{FF2B5EF4-FFF2-40B4-BE49-F238E27FC236}">
                <a16:creationId xmlns:a16="http://schemas.microsoft.com/office/drawing/2014/main" id="{E278D162-228F-5144-935B-BAB4E1C16814}"/>
              </a:ext>
            </a:extLst>
          </p:cNvPr>
          <p:cNvPicPr>
            <a:picLocks noChangeAspect="1"/>
          </p:cNvPicPr>
          <p:nvPr/>
        </p:nvPicPr>
        <p:blipFill>
          <a:blip r:embed="rId12"/>
          <a:stretch>
            <a:fillRect/>
          </a:stretch>
        </p:blipFill>
        <p:spPr>
          <a:xfrm>
            <a:off x="6670652" y="1723551"/>
            <a:ext cx="936381" cy="936381"/>
          </a:xfrm>
          <a:prstGeom prst="rect">
            <a:avLst/>
          </a:prstGeom>
        </p:spPr>
      </p:pic>
      <p:pic>
        <p:nvPicPr>
          <p:cNvPr id="50" name="图片 49">
            <a:extLst>
              <a:ext uri="{FF2B5EF4-FFF2-40B4-BE49-F238E27FC236}">
                <a16:creationId xmlns:a16="http://schemas.microsoft.com/office/drawing/2014/main" id="{EEE41771-88E3-664A-95F3-EC93E9652923}"/>
              </a:ext>
            </a:extLst>
          </p:cNvPr>
          <p:cNvPicPr>
            <a:picLocks noChangeAspect="1"/>
          </p:cNvPicPr>
          <p:nvPr/>
        </p:nvPicPr>
        <p:blipFill>
          <a:blip r:embed="rId13"/>
          <a:stretch>
            <a:fillRect/>
          </a:stretch>
        </p:blipFill>
        <p:spPr>
          <a:xfrm>
            <a:off x="8034340" y="1737893"/>
            <a:ext cx="936381" cy="936381"/>
          </a:xfrm>
          <a:prstGeom prst="rect">
            <a:avLst/>
          </a:prstGeom>
        </p:spPr>
      </p:pic>
      <p:pic>
        <p:nvPicPr>
          <p:cNvPr id="51" name="图片 50">
            <a:extLst>
              <a:ext uri="{FF2B5EF4-FFF2-40B4-BE49-F238E27FC236}">
                <a16:creationId xmlns:a16="http://schemas.microsoft.com/office/drawing/2014/main" id="{7B33BC79-EDEC-4B41-B976-9882B5633524}"/>
              </a:ext>
            </a:extLst>
          </p:cNvPr>
          <p:cNvPicPr>
            <a:picLocks noChangeAspect="1"/>
          </p:cNvPicPr>
          <p:nvPr/>
        </p:nvPicPr>
        <p:blipFill>
          <a:blip r:embed="rId14"/>
          <a:stretch>
            <a:fillRect/>
          </a:stretch>
        </p:blipFill>
        <p:spPr>
          <a:xfrm>
            <a:off x="9213905" y="1696374"/>
            <a:ext cx="936381" cy="936381"/>
          </a:xfrm>
          <a:prstGeom prst="rect">
            <a:avLst/>
          </a:prstGeom>
        </p:spPr>
      </p:pic>
      <p:pic>
        <p:nvPicPr>
          <p:cNvPr id="52" name="图片 51">
            <a:extLst>
              <a:ext uri="{FF2B5EF4-FFF2-40B4-BE49-F238E27FC236}">
                <a16:creationId xmlns:a16="http://schemas.microsoft.com/office/drawing/2014/main" id="{1E137ACC-AEE0-064C-868C-BF860141FD99}"/>
              </a:ext>
            </a:extLst>
          </p:cNvPr>
          <p:cNvPicPr>
            <a:picLocks noChangeAspect="1"/>
          </p:cNvPicPr>
          <p:nvPr/>
        </p:nvPicPr>
        <p:blipFill>
          <a:blip r:embed="rId15"/>
          <a:stretch>
            <a:fillRect/>
          </a:stretch>
        </p:blipFill>
        <p:spPr>
          <a:xfrm>
            <a:off x="4479424" y="2921470"/>
            <a:ext cx="936381" cy="936381"/>
          </a:xfrm>
          <a:prstGeom prst="rect">
            <a:avLst/>
          </a:prstGeom>
        </p:spPr>
      </p:pic>
      <p:pic>
        <p:nvPicPr>
          <p:cNvPr id="53" name="图片 52">
            <a:extLst>
              <a:ext uri="{FF2B5EF4-FFF2-40B4-BE49-F238E27FC236}">
                <a16:creationId xmlns:a16="http://schemas.microsoft.com/office/drawing/2014/main" id="{EB830F63-EC2A-FF47-B091-147271348ECC}"/>
              </a:ext>
            </a:extLst>
          </p:cNvPr>
          <p:cNvPicPr>
            <a:picLocks noChangeAspect="1"/>
          </p:cNvPicPr>
          <p:nvPr/>
        </p:nvPicPr>
        <p:blipFill>
          <a:blip r:embed="rId16"/>
          <a:stretch>
            <a:fillRect/>
          </a:stretch>
        </p:blipFill>
        <p:spPr>
          <a:xfrm>
            <a:off x="5541986" y="2824691"/>
            <a:ext cx="936381" cy="936381"/>
          </a:xfrm>
          <a:prstGeom prst="rect">
            <a:avLst/>
          </a:prstGeom>
        </p:spPr>
      </p:pic>
      <p:pic>
        <p:nvPicPr>
          <p:cNvPr id="54" name="图片 53">
            <a:extLst>
              <a:ext uri="{FF2B5EF4-FFF2-40B4-BE49-F238E27FC236}">
                <a16:creationId xmlns:a16="http://schemas.microsoft.com/office/drawing/2014/main" id="{C3F98406-74F1-1440-966B-A0C751EC03E5}"/>
              </a:ext>
            </a:extLst>
          </p:cNvPr>
          <p:cNvPicPr>
            <a:picLocks noChangeAspect="1"/>
          </p:cNvPicPr>
          <p:nvPr/>
        </p:nvPicPr>
        <p:blipFill>
          <a:blip r:embed="rId17"/>
          <a:stretch>
            <a:fillRect/>
          </a:stretch>
        </p:blipFill>
        <p:spPr>
          <a:xfrm>
            <a:off x="6713757" y="2789496"/>
            <a:ext cx="936381" cy="936381"/>
          </a:xfrm>
          <a:prstGeom prst="rect">
            <a:avLst/>
          </a:prstGeom>
        </p:spPr>
      </p:pic>
      <p:pic>
        <p:nvPicPr>
          <p:cNvPr id="55" name="图片 54">
            <a:extLst>
              <a:ext uri="{FF2B5EF4-FFF2-40B4-BE49-F238E27FC236}">
                <a16:creationId xmlns:a16="http://schemas.microsoft.com/office/drawing/2014/main" id="{C3701325-27F1-6947-8CC6-5CDEA52D4574}"/>
              </a:ext>
            </a:extLst>
          </p:cNvPr>
          <p:cNvPicPr>
            <a:picLocks noChangeAspect="1"/>
          </p:cNvPicPr>
          <p:nvPr/>
        </p:nvPicPr>
        <p:blipFill>
          <a:blip r:embed="rId18"/>
          <a:stretch>
            <a:fillRect/>
          </a:stretch>
        </p:blipFill>
        <p:spPr>
          <a:xfrm>
            <a:off x="8058899" y="2733135"/>
            <a:ext cx="936381" cy="936381"/>
          </a:xfrm>
          <a:prstGeom prst="rect">
            <a:avLst/>
          </a:prstGeom>
        </p:spPr>
      </p:pic>
      <p:pic>
        <p:nvPicPr>
          <p:cNvPr id="56" name="图片 55">
            <a:extLst>
              <a:ext uri="{FF2B5EF4-FFF2-40B4-BE49-F238E27FC236}">
                <a16:creationId xmlns:a16="http://schemas.microsoft.com/office/drawing/2014/main" id="{2B034711-7EE3-E64B-854F-10A7EA4B8B75}"/>
              </a:ext>
            </a:extLst>
          </p:cNvPr>
          <p:cNvPicPr>
            <a:picLocks noChangeAspect="1"/>
          </p:cNvPicPr>
          <p:nvPr/>
        </p:nvPicPr>
        <p:blipFill>
          <a:blip r:embed="rId19"/>
          <a:stretch>
            <a:fillRect/>
          </a:stretch>
        </p:blipFill>
        <p:spPr>
          <a:xfrm>
            <a:off x="9241200" y="2789496"/>
            <a:ext cx="936381" cy="936381"/>
          </a:xfrm>
          <a:prstGeom prst="rect">
            <a:avLst/>
          </a:prstGeom>
        </p:spPr>
      </p:pic>
      <p:pic>
        <p:nvPicPr>
          <p:cNvPr id="57" name="图片 56">
            <a:extLst>
              <a:ext uri="{FF2B5EF4-FFF2-40B4-BE49-F238E27FC236}">
                <a16:creationId xmlns:a16="http://schemas.microsoft.com/office/drawing/2014/main" id="{4F744BF9-B030-F44E-BA95-52F50A5A07B1}"/>
              </a:ext>
            </a:extLst>
          </p:cNvPr>
          <p:cNvPicPr>
            <a:picLocks noChangeAspect="1"/>
          </p:cNvPicPr>
          <p:nvPr/>
        </p:nvPicPr>
        <p:blipFill>
          <a:blip r:embed="rId20"/>
          <a:stretch>
            <a:fillRect/>
          </a:stretch>
        </p:blipFill>
        <p:spPr>
          <a:xfrm>
            <a:off x="4482058" y="4119389"/>
            <a:ext cx="936381" cy="936381"/>
          </a:xfrm>
          <a:prstGeom prst="rect">
            <a:avLst/>
          </a:prstGeom>
        </p:spPr>
      </p:pic>
      <p:pic>
        <p:nvPicPr>
          <p:cNvPr id="58" name="图片 57">
            <a:extLst>
              <a:ext uri="{FF2B5EF4-FFF2-40B4-BE49-F238E27FC236}">
                <a16:creationId xmlns:a16="http://schemas.microsoft.com/office/drawing/2014/main" id="{83F5D36E-16BD-2E4C-9FCD-3255DD2075E9}"/>
              </a:ext>
            </a:extLst>
          </p:cNvPr>
          <p:cNvPicPr>
            <a:picLocks noChangeAspect="1"/>
          </p:cNvPicPr>
          <p:nvPr/>
        </p:nvPicPr>
        <p:blipFill>
          <a:blip r:embed="rId21"/>
          <a:stretch>
            <a:fillRect/>
          </a:stretch>
        </p:blipFill>
        <p:spPr>
          <a:xfrm>
            <a:off x="5585962" y="4119388"/>
            <a:ext cx="936381" cy="936381"/>
          </a:xfrm>
          <a:prstGeom prst="rect">
            <a:avLst/>
          </a:prstGeom>
        </p:spPr>
      </p:pic>
      <p:pic>
        <p:nvPicPr>
          <p:cNvPr id="59" name="图片 58">
            <a:extLst>
              <a:ext uri="{FF2B5EF4-FFF2-40B4-BE49-F238E27FC236}">
                <a16:creationId xmlns:a16="http://schemas.microsoft.com/office/drawing/2014/main" id="{1031249C-CF87-7441-91E3-19AFA196F248}"/>
              </a:ext>
            </a:extLst>
          </p:cNvPr>
          <p:cNvPicPr>
            <a:picLocks noChangeAspect="1"/>
          </p:cNvPicPr>
          <p:nvPr/>
        </p:nvPicPr>
        <p:blipFill>
          <a:blip r:embed="rId22"/>
          <a:stretch>
            <a:fillRect/>
          </a:stretch>
        </p:blipFill>
        <p:spPr>
          <a:xfrm>
            <a:off x="6713757" y="4031833"/>
            <a:ext cx="936381" cy="936381"/>
          </a:xfrm>
          <a:prstGeom prst="rect">
            <a:avLst/>
          </a:prstGeom>
        </p:spPr>
      </p:pic>
      <p:pic>
        <p:nvPicPr>
          <p:cNvPr id="60" name="图片 59">
            <a:extLst>
              <a:ext uri="{FF2B5EF4-FFF2-40B4-BE49-F238E27FC236}">
                <a16:creationId xmlns:a16="http://schemas.microsoft.com/office/drawing/2014/main" id="{3ABCC84D-0DB5-894A-93E7-2384F6AA8F83}"/>
              </a:ext>
            </a:extLst>
          </p:cNvPr>
          <p:cNvPicPr>
            <a:picLocks noChangeAspect="1"/>
          </p:cNvPicPr>
          <p:nvPr/>
        </p:nvPicPr>
        <p:blipFill>
          <a:blip r:embed="rId23"/>
          <a:stretch>
            <a:fillRect/>
          </a:stretch>
        </p:blipFill>
        <p:spPr>
          <a:xfrm>
            <a:off x="8003509" y="4030417"/>
            <a:ext cx="936381" cy="936381"/>
          </a:xfrm>
          <a:prstGeom prst="rect">
            <a:avLst/>
          </a:prstGeom>
        </p:spPr>
      </p:pic>
      <p:pic>
        <p:nvPicPr>
          <p:cNvPr id="61" name="图片 60">
            <a:extLst>
              <a:ext uri="{FF2B5EF4-FFF2-40B4-BE49-F238E27FC236}">
                <a16:creationId xmlns:a16="http://schemas.microsoft.com/office/drawing/2014/main" id="{A831AC11-C8F7-584B-8C10-ABDF3D5DC1F8}"/>
              </a:ext>
            </a:extLst>
          </p:cNvPr>
          <p:cNvPicPr>
            <a:picLocks noChangeAspect="1"/>
          </p:cNvPicPr>
          <p:nvPr/>
        </p:nvPicPr>
        <p:blipFill>
          <a:blip r:embed="rId24"/>
          <a:stretch>
            <a:fillRect/>
          </a:stretch>
        </p:blipFill>
        <p:spPr>
          <a:xfrm>
            <a:off x="9204084" y="4068983"/>
            <a:ext cx="936381" cy="936381"/>
          </a:xfrm>
          <a:prstGeom prst="rect">
            <a:avLst/>
          </a:prstGeom>
        </p:spPr>
      </p:pic>
      <p:pic>
        <p:nvPicPr>
          <p:cNvPr id="62" name="图片 61">
            <a:extLst>
              <a:ext uri="{FF2B5EF4-FFF2-40B4-BE49-F238E27FC236}">
                <a16:creationId xmlns:a16="http://schemas.microsoft.com/office/drawing/2014/main" id="{16622140-0381-BA4B-ADF8-29C2F7AAC7F8}"/>
              </a:ext>
            </a:extLst>
          </p:cNvPr>
          <p:cNvPicPr>
            <a:picLocks noChangeAspect="1"/>
          </p:cNvPicPr>
          <p:nvPr/>
        </p:nvPicPr>
        <p:blipFill>
          <a:blip r:embed="rId25"/>
          <a:stretch>
            <a:fillRect/>
          </a:stretch>
        </p:blipFill>
        <p:spPr>
          <a:xfrm>
            <a:off x="4409009" y="5372698"/>
            <a:ext cx="936381" cy="936381"/>
          </a:xfrm>
          <a:prstGeom prst="rect">
            <a:avLst/>
          </a:prstGeom>
        </p:spPr>
      </p:pic>
      <p:pic>
        <p:nvPicPr>
          <p:cNvPr id="63" name="图片 62">
            <a:extLst>
              <a:ext uri="{FF2B5EF4-FFF2-40B4-BE49-F238E27FC236}">
                <a16:creationId xmlns:a16="http://schemas.microsoft.com/office/drawing/2014/main" id="{6F6BBE86-33F6-0645-83D0-1F77B6C995A8}"/>
              </a:ext>
            </a:extLst>
          </p:cNvPr>
          <p:cNvPicPr>
            <a:picLocks noChangeAspect="1"/>
          </p:cNvPicPr>
          <p:nvPr/>
        </p:nvPicPr>
        <p:blipFill>
          <a:blip r:embed="rId26"/>
          <a:stretch>
            <a:fillRect/>
          </a:stretch>
        </p:blipFill>
        <p:spPr>
          <a:xfrm>
            <a:off x="5513460" y="5335623"/>
            <a:ext cx="936381" cy="936381"/>
          </a:xfrm>
          <a:prstGeom prst="rect">
            <a:avLst/>
          </a:prstGeom>
        </p:spPr>
      </p:pic>
      <p:pic>
        <p:nvPicPr>
          <p:cNvPr id="64" name="图片 63">
            <a:extLst>
              <a:ext uri="{FF2B5EF4-FFF2-40B4-BE49-F238E27FC236}">
                <a16:creationId xmlns:a16="http://schemas.microsoft.com/office/drawing/2014/main" id="{3106E627-1FC5-1E40-85B8-C126DE1C02E0}"/>
              </a:ext>
            </a:extLst>
          </p:cNvPr>
          <p:cNvPicPr>
            <a:picLocks noChangeAspect="1"/>
          </p:cNvPicPr>
          <p:nvPr/>
        </p:nvPicPr>
        <p:blipFill>
          <a:blip r:embed="rId27"/>
          <a:stretch>
            <a:fillRect/>
          </a:stretch>
        </p:blipFill>
        <p:spPr>
          <a:xfrm>
            <a:off x="6670107" y="5274170"/>
            <a:ext cx="936381" cy="936381"/>
          </a:xfrm>
          <a:prstGeom prst="rect">
            <a:avLst/>
          </a:prstGeom>
        </p:spPr>
      </p:pic>
      <p:pic>
        <p:nvPicPr>
          <p:cNvPr id="65" name="图片 64">
            <a:extLst>
              <a:ext uri="{FF2B5EF4-FFF2-40B4-BE49-F238E27FC236}">
                <a16:creationId xmlns:a16="http://schemas.microsoft.com/office/drawing/2014/main" id="{8E907200-1129-8D4B-AADA-5FBCAE127FD9}"/>
              </a:ext>
            </a:extLst>
          </p:cNvPr>
          <p:cNvPicPr>
            <a:picLocks noChangeAspect="1"/>
          </p:cNvPicPr>
          <p:nvPr/>
        </p:nvPicPr>
        <p:blipFill>
          <a:blip r:embed="rId28"/>
          <a:stretch>
            <a:fillRect/>
          </a:stretch>
        </p:blipFill>
        <p:spPr>
          <a:xfrm>
            <a:off x="8061141" y="5274169"/>
            <a:ext cx="936381" cy="936381"/>
          </a:xfrm>
          <a:prstGeom prst="rect">
            <a:avLst/>
          </a:prstGeom>
        </p:spPr>
      </p:pic>
      <p:pic>
        <p:nvPicPr>
          <p:cNvPr id="66" name="图片 65">
            <a:extLst>
              <a:ext uri="{FF2B5EF4-FFF2-40B4-BE49-F238E27FC236}">
                <a16:creationId xmlns:a16="http://schemas.microsoft.com/office/drawing/2014/main" id="{0C34412A-FBDA-4E43-BEC9-E258338B5A5B}"/>
              </a:ext>
            </a:extLst>
          </p:cNvPr>
          <p:cNvPicPr>
            <a:picLocks noChangeAspect="1"/>
          </p:cNvPicPr>
          <p:nvPr/>
        </p:nvPicPr>
        <p:blipFill>
          <a:blip r:embed="rId29"/>
          <a:stretch>
            <a:fillRect/>
          </a:stretch>
        </p:blipFill>
        <p:spPr>
          <a:xfrm>
            <a:off x="9213905" y="5271096"/>
            <a:ext cx="936381" cy="936381"/>
          </a:xfrm>
          <a:prstGeom prst="rect">
            <a:avLst/>
          </a:prstGeom>
        </p:spPr>
      </p:pic>
      <p:sp>
        <p:nvSpPr>
          <p:cNvPr id="67" name="文本框 66">
            <a:extLst>
              <a:ext uri="{FF2B5EF4-FFF2-40B4-BE49-F238E27FC236}">
                <a16:creationId xmlns:a16="http://schemas.microsoft.com/office/drawing/2014/main" id="{DA068DD7-3CF1-3947-8A01-E398BD6438B4}"/>
              </a:ext>
            </a:extLst>
          </p:cNvPr>
          <p:cNvSpPr txBox="1"/>
          <p:nvPr/>
        </p:nvSpPr>
        <p:spPr>
          <a:xfrm>
            <a:off x="642139" y="3484208"/>
            <a:ext cx="2988799"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noProof="0" dirty="0">
                <a:solidFill>
                  <a:srgbClr val="FF0000"/>
                </a:solidFill>
                <a:latin typeface="Times New Roman" panose="02020603050405020304" pitchFamily="18" charset="0"/>
                <a:ea typeface="Microsoft JhengHei" panose="020B0604030504040204" pitchFamily="34" charset="-120"/>
                <a:cs typeface="Times New Roman" panose="02020603050405020304" pitchFamily="18" charset="0"/>
              </a:rPr>
              <a:t>50+ equipment</a:t>
            </a:r>
            <a:endParaRPr kumimoji="0" lang="zh-CN" alt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782191899"/>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randombar(horizont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2B26FA13-F6B7-4D3D-BE86-9E79F13C275B}"/>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alibri"/>
                <a:ea typeface="MComic PRC Medium" panose="00000500000000000000" pitchFamily="2" charset="-122"/>
                <a:cs typeface="+mn-cs"/>
              </a:rPr>
              <a:t>wda</a:t>
            </a: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38" name="矩形 37">
            <a:extLst>
              <a:ext uri="{FF2B5EF4-FFF2-40B4-BE49-F238E27FC236}">
                <a16:creationId xmlns:a16="http://schemas.microsoft.com/office/drawing/2014/main" id="{2EA8A14E-D72C-174B-B624-09E0B8116E7F}"/>
              </a:ext>
            </a:extLst>
          </p:cNvPr>
          <p:cNvSpPr/>
          <p:nvPr/>
        </p:nvSpPr>
        <p:spPr>
          <a:xfrm>
            <a:off x="369435" y="280560"/>
            <a:ext cx="2225481" cy="120032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Equipment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noProof="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Sample</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39" name="直接连接符 11">
            <a:extLst>
              <a:ext uri="{FF2B5EF4-FFF2-40B4-BE49-F238E27FC236}">
                <a16:creationId xmlns:a16="http://schemas.microsoft.com/office/drawing/2014/main" id="{32610DA9-1BD7-E84B-8DB1-BEE917F2AAC5}"/>
              </a:ext>
            </a:extLst>
          </p:cNvPr>
          <p:cNvCxnSpPr/>
          <p:nvPr/>
        </p:nvCxnSpPr>
        <p:spPr>
          <a:xfrm>
            <a:off x="531682" y="1467486"/>
            <a:ext cx="1900989" cy="12031"/>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BE7F0579-953B-7F40-8BF2-845F41D4F3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3" name="图片 2"/>
          <p:cNvPicPr>
            <a:picLocks noChangeAspect="1"/>
          </p:cNvPicPr>
          <p:nvPr/>
        </p:nvPicPr>
        <p:blipFill>
          <a:blip r:embed="rId5"/>
          <a:stretch>
            <a:fillRect/>
          </a:stretch>
        </p:blipFill>
        <p:spPr>
          <a:xfrm>
            <a:off x="1237764" y="2027855"/>
            <a:ext cx="1796460" cy="1796460"/>
          </a:xfrm>
          <a:prstGeom prst="rect">
            <a:avLst/>
          </a:prstGeom>
        </p:spPr>
      </p:pic>
      <p:sp>
        <p:nvSpPr>
          <p:cNvPr id="4" name="文本框 3"/>
          <p:cNvSpPr txBox="1"/>
          <p:nvPr/>
        </p:nvSpPr>
        <p:spPr>
          <a:xfrm>
            <a:off x="261655" y="4479771"/>
            <a:ext cx="3827331" cy="1815882"/>
          </a:xfrm>
          <a:prstGeom prst="rect">
            <a:avLst/>
          </a:prstGeom>
          <a:noFill/>
        </p:spPr>
        <p:txBody>
          <a:bodyPr wrap="square" rtlCol="0">
            <a:spAutoFit/>
          </a:bodyPr>
          <a:lstStyle/>
          <a:p>
            <a:pPr algn="ctr"/>
            <a:r>
              <a:rPr lang="en-US" altLang="zh-CN" sz="28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Myth of Pride</a:t>
            </a:r>
          </a:p>
          <a:p>
            <a:pPr algn="ctr"/>
            <a:r>
              <a:rPr lang="en-US" altLang="zh-CN" sz="28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Upgrade all your cards. All your treatment effect will be reduced to 1</a:t>
            </a:r>
            <a:endParaRPr lang="zh-CN" altLang="en-US" sz="28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7" name="图片 6"/>
          <p:cNvPicPr>
            <a:picLocks noChangeAspect="1"/>
          </p:cNvPicPr>
          <p:nvPr/>
        </p:nvPicPr>
        <p:blipFill>
          <a:blip r:embed="rId6"/>
          <a:stretch>
            <a:fillRect/>
          </a:stretch>
        </p:blipFill>
        <p:spPr>
          <a:xfrm>
            <a:off x="5584913" y="2027855"/>
            <a:ext cx="1796460" cy="1796460"/>
          </a:xfrm>
          <a:prstGeom prst="rect">
            <a:avLst/>
          </a:prstGeom>
        </p:spPr>
      </p:pic>
      <p:sp>
        <p:nvSpPr>
          <p:cNvPr id="68" name="文本框 67"/>
          <p:cNvSpPr txBox="1"/>
          <p:nvPr/>
        </p:nvSpPr>
        <p:spPr>
          <a:xfrm>
            <a:off x="4637515" y="4513245"/>
            <a:ext cx="3691256" cy="1815882"/>
          </a:xfrm>
          <a:prstGeom prst="rect">
            <a:avLst/>
          </a:prstGeom>
          <a:noFill/>
        </p:spPr>
        <p:txBody>
          <a:bodyPr wrap="square" rtlCol="0">
            <a:spAutoFit/>
          </a:bodyPr>
          <a:lstStyle/>
          <a:p>
            <a:pPr algn="ctr"/>
            <a:r>
              <a:rPr lang="en-US" altLang="zh-CN" sz="28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Women Clothes</a:t>
            </a:r>
          </a:p>
          <a:p>
            <a:pPr algn="ctr"/>
            <a:r>
              <a:rPr lang="en-US" altLang="zh-CN" sz="28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Give a second life to the player by preventing once death</a:t>
            </a:r>
            <a:endParaRPr lang="zh-CN" altLang="en-US" sz="28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2113" y="2181217"/>
            <a:ext cx="1789642" cy="1789642"/>
          </a:xfrm>
          <a:prstGeom prst="rect">
            <a:avLst/>
          </a:prstGeom>
        </p:spPr>
      </p:pic>
      <p:sp>
        <p:nvSpPr>
          <p:cNvPr id="69" name="文本框 68"/>
          <p:cNvSpPr txBox="1"/>
          <p:nvPr/>
        </p:nvSpPr>
        <p:spPr>
          <a:xfrm>
            <a:off x="8877300" y="4513245"/>
            <a:ext cx="2798885" cy="1815882"/>
          </a:xfrm>
          <a:prstGeom prst="rect">
            <a:avLst/>
          </a:prstGeom>
          <a:noFill/>
        </p:spPr>
        <p:txBody>
          <a:bodyPr wrap="square" rtlCol="0">
            <a:spAutoFit/>
          </a:bodyPr>
          <a:lstStyle/>
          <a:p>
            <a:pPr algn="ctr"/>
            <a:r>
              <a:rPr lang="en-US" altLang="zh-CN" sz="28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Curse Book</a:t>
            </a:r>
          </a:p>
          <a:p>
            <a:pPr algn="ctr"/>
            <a:r>
              <a:rPr lang="en-US" altLang="zh-CN" sz="28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Enemies’ HP will become 1 in next 3 battles</a:t>
            </a:r>
            <a:endParaRPr lang="zh-CN" altLang="en-US" sz="28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Tree>
    <p:extLst>
      <p:ext uri="{BB962C8B-B14F-4D97-AF65-F5344CB8AC3E}">
        <p14:creationId xmlns:p14="http://schemas.microsoft.com/office/powerpoint/2010/main" val="1725051862"/>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randombar(horizont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E5E0"/>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57803D01-A46F-4C05-9A16-2BBDF4A737CD}"/>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7"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BB201067-EF4F-3946-BAD3-D2D20D0DDF47}"/>
              </a:ext>
            </a:extLst>
          </p:cNvPr>
          <p:cNvSpPr>
            <a:spLocks noGrp="1"/>
          </p:cNvSpPr>
          <p:nvPr>
            <p:ph type="title"/>
          </p:nvPr>
        </p:nvSpPr>
        <p:spPr>
          <a:xfrm>
            <a:off x="966952" y="1204108"/>
            <a:ext cx="2669406" cy="1781175"/>
          </a:xfrm>
        </p:spPr>
        <p:txBody>
          <a:bodyPr>
            <a:normAutofit/>
          </a:bodyPr>
          <a:lstStyle/>
          <a:p>
            <a:r>
              <a:rPr kumimoji="1" lang="en-US" altLang="zh-CN" sz="3200" b="1" dirty="0">
                <a:solidFill>
                  <a:srgbClr val="FFFFFF"/>
                </a:solidFill>
                <a:latin typeface="Times New Roman" panose="02020603050405020304" pitchFamily="18" charset="0"/>
                <a:cs typeface="Times New Roman" panose="02020603050405020304" pitchFamily="18" charset="0"/>
              </a:rPr>
              <a:t>Enemy Intro</a:t>
            </a:r>
            <a:endParaRPr kumimoji="1" lang="zh-CN" altLang="en-US" sz="3200" b="1" dirty="0">
              <a:solidFill>
                <a:srgbClr val="FFFFFF"/>
              </a:solidFill>
              <a:latin typeface="Times New Roman" panose="02020603050405020304" pitchFamily="18" charset="0"/>
              <a:cs typeface="Times New Roman" panose="02020603050405020304" pitchFamily="18" charset="0"/>
            </a:endParaRPr>
          </a:p>
        </p:txBody>
      </p:sp>
      <p:pic>
        <p:nvPicPr>
          <p:cNvPr id="1032" name="Picture 8" descr="page15image55632000">
            <a:extLst>
              <a:ext uri="{FF2B5EF4-FFF2-40B4-BE49-F238E27FC236}">
                <a16:creationId xmlns:a16="http://schemas.microsoft.com/office/drawing/2014/main" id="{7CF1EA90-5539-1641-BB2A-B440B3E190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842" y="562521"/>
            <a:ext cx="1333500" cy="1333500"/>
          </a:xfrm>
          <a:prstGeom prst="rect">
            <a:avLst/>
          </a:prstGeom>
          <a:extLst>
            <a:ext uri="{909E8E84-426E-40DD-AFC4-6F175D3DCCD1}">
              <a14:hiddenFill xmlns:a14="http://schemas.microsoft.com/office/drawing/2010/main">
                <a:solidFill>
                  <a:srgbClr val="FFFFFF"/>
                </a:solidFill>
              </a14:hiddenFill>
            </a:ext>
          </a:extLst>
        </p:spPr>
      </p:pic>
      <p:pic>
        <p:nvPicPr>
          <p:cNvPr id="1036" name="Picture 12" descr="page18image55822992">
            <a:extLst>
              <a:ext uri="{FF2B5EF4-FFF2-40B4-BE49-F238E27FC236}">
                <a16:creationId xmlns:a16="http://schemas.microsoft.com/office/drawing/2014/main" id="{6D04C009-3B43-DD46-B7BC-736C11480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766" y="3588605"/>
            <a:ext cx="2032000" cy="2032000"/>
          </a:xfrm>
          <a:prstGeom prst="rect">
            <a:avLst/>
          </a:prstGeom>
          <a:extLst>
            <a:ext uri="{909E8E84-426E-40DD-AFC4-6F175D3DCCD1}">
              <a14:hiddenFill xmlns:a14="http://schemas.microsoft.com/office/drawing/2010/main">
                <a:solidFill>
                  <a:srgbClr val="FFFFFF"/>
                </a:solidFill>
              </a14:hiddenFill>
            </a:ext>
          </a:extLst>
        </p:spPr>
      </p:pic>
      <p:pic>
        <p:nvPicPr>
          <p:cNvPr id="1038" name="Picture 14" descr="page13image55941632">
            <a:extLst>
              <a:ext uri="{FF2B5EF4-FFF2-40B4-BE49-F238E27FC236}">
                <a16:creationId xmlns:a16="http://schemas.microsoft.com/office/drawing/2014/main" id="{20C2E767-B771-7341-BD1F-B0F211E923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9880" y="2318533"/>
            <a:ext cx="1333500" cy="1333500"/>
          </a:xfrm>
          <a:prstGeom prst="rect">
            <a:avLst/>
          </a:prstGeom>
          <a:extLst>
            <a:ext uri="{909E8E84-426E-40DD-AFC4-6F175D3DCCD1}">
              <a14:hiddenFill xmlns:a14="http://schemas.microsoft.com/office/drawing/2010/main">
                <a:solidFill>
                  <a:srgbClr val="FFFFFF"/>
                </a:solidFill>
              </a14:hiddenFill>
            </a:ext>
          </a:extLst>
        </p:spPr>
      </p:pic>
      <p:pic>
        <p:nvPicPr>
          <p:cNvPr id="1040" name="Picture 16" descr="page13image55941008">
            <a:extLst>
              <a:ext uri="{FF2B5EF4-FFF2-40B4-BE49-F238E27FC236}">
                <a16:creationId xmlns:a16="http://schemas.microsoft.com/office/drawing/2014/main" id="{6EE75DDC-BEE3-814A-B849-537AD5D784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2380" y="1328615"/>
            <a:ext cx="2032000" cy="2032000"/>
          </a:xfrm>
          <a:prstGeom prst="rect">
            <a:avLst/>
          </a:prstGeom>
          <a:extLst>
            <a:ext uri="{909E8E84-426E-40DD-AFC4-6F175D3DCCD1}">
              <a14:hiddenFill xmlns:a14="http://schemas.microsoft.com/office/drawing/2010/main">
                <a:solidFill>
                  <a:srgbClr val="FFFFFF"/>
                </a:solidFill>
              </a14:hiddenFill>
            </a:ext>
          </a:extLst>
        </p:spPr>
      </p:pic>
      <p:pic>
        <p:nvPicPr>
          <p:cNvPr id="1041" name="Picture 17" descr="page13image55939968">
            <a:extLst>
              <a:ext uri="{FF2B5EF4-FFF2-40B4-BE49-F238E27FC236}">
                <a16:creationId xmlns:a16="http://schemas.microsoft.com/office/drawing/2014/main" id="{63CD5235-1D52-FD41-923B-B5F3CB7D6A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9830" y="2171927"/>
            <a:ext cx="1333500" cy="1333500"/>
          </a:xfrm>
          <a:prstGeom prst="rect">
            <a:avLst/>
          </a:prstGeom>
          <a:extLst>
            <a:ext uri="{909E8E84-426E-40DD-AFC4-6F175D3DCCD1}">
              <a14:hiddenFill xmlns:a14="http://schemas.microsoft.com/office/drawing/2010/main">
                <a:solidFill>
                  <a:srgbClr val="FFFFFF"/>
                </a:solidFill>
              </a14:hiddenFill>
            </a:ext>
          </a:extLst>
        </p:spPr>
      </p:pic>
      <p:pic>
        <p:nvPicPr>
          <p:cNvPr id="1043" name="Picture 19" descr="page14image55766400">
            <a:extLst>
              <a:ext uri="{FF2B5EF4-FFF2-40B4-BE49-F238E27FC236}">
                <a16:creationId xmlns:a16="http://schemas.microsoft.com/office/drawing/2014/main" id="{8B8BD6D2-8D22-E74E-A542-AEE75C25F0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1019" y="3505427"/>
            <a:ext cx="1333501" cy="1333501"/>
          </a:xfrm>
          <a:prstGeom prst="rect">
            <a:avLst/>
          </a:prstGeom>
          <a:extLst>
            <a:ext uri="{909E8E84-426E-40DD-AFC4-6F175D3DCCD1}">
              <a14:hiddenFill xmlns:a14="http://schemas.microsoft.com/office/drawing/2010/main">
                <a:solidFill>
                  <a:srgbClr val="FFFFFF"/>
                </a:solidFill>
              </a14:hiddenFill>
            </a:ext>
          </a:extLst>
        </p:spPr>
      </p:pic>
      <p:pic>
        <p:nvPicPr>
          <p:cNvPr id="1045" name="Picture 21" descr="page14image55765360">
            <a:extLst>
              <a:ext uri="{FF2B5EF4-FFF2-40B4-BE49-F238E27FC236}">
                <a16:creationId xmlns:a16="http://schemas.microsoft.com/office/drawing/2014/main" id="{C3FF70B0-574C-084C-ADBF-BE5ACBECAD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5312" y="5188064"/>
            <a:ext cx="1333500" cy="1333500"/>
          </a:xfrm>
          <a:prstGeom prst="rect">
            <a:avLst/>
          </a:prstGeom>
          <a:extLst>
            <a:ext uri="{909E8E84-426E-40DD-AFC4-6F175D3DCCD1}">
              <a14:hiddenFill xmlns:a14="http://schemas.microsoft.com/office/drawing/2010/main">
                <a:solidFill>
                  <a:srgbClr val="FFFFFF"/>
                </a:solidFill>
              </a14:hiddenFill>
            </a:ext>
          </a:extLst>
        </p:spPr>
      </p:pic>
      <p:pic>
        <p:nvPicPr>
          <p:cNvPr id="1049" name="Picture 25" descr="page14image55763280">
            <a:extLst>
              <a:ext uri="{FF2B5EF4-FFF2-40B4-BE49-F238E27FC236}">
                <a16:creationId xmlns:a16="http://schemas.microsoft.com/office/drawing/2014/main" id="{A3581F87-74B2-A54B-9DE9-406C074B29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0630" y="3632654"/>
            <a:ext cx="2032000" cy="2032000"/>
          </a:xfrm>
          <a:prstGeom prst="rect">
            <a:avLst/>
          </a:prstGeom>
          <a:extLst>
            <a:ext uri="{909E8E84-426E-40DD-AFC4-6F175D3DCCD1}">
              <a14:hiddenFill xmlns:a14="http://schemas.microsoft.com/office/drawing/2010/main">
                <a:solidFill>
                  <a:srgbClr val="FFFFFF"/>
                </a:solidFill>
              </a14:hiddenFill>
            </a:ext>
          </a:extLst>
        </p:spPr>
      </p:pic>
      <p:pic>
        <p:nvPicPr>
          <p:cNvPr id="1052" name="Picture 28" descr="page14image55770768">
            <a:extLst>
              <a:ext uri="{FF2B5EF4-FFF2-40B4-BE49-F238E27FC236}">
                <a16:creationId xmlns:a16="http://schemas.microsoft.com/office/drawing/2014/main" id="{F3949922-ABFF-5E49-A923-9512457F9C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35780" y="101827"/>
            <a:ext cx="2006600" cy="2070100"/>
          </a:xfrm>
          <a:prstGeom prst="rect">
            <a:avLst/>
          </a:prstGeom>
          <a:extLst>
            <a:ext uri="{909E8E84-426E-40DD-AFC4-6F175D3DCCD1}">
              <a14:hiddenFill xmlns:a14="http://schemas.microsoft.com/office/drawing/2010/main">
                <a:solidFill>
                  <a:srgbClr val="FFFFFF"/>
                </a:solidFill>
              </a14:hiddenFill>
            </a:ext>
          </a:extLst>
        </p:spPr>
      </p:pic>
      <p:pic>
        <p:nvPicPr>
          <p:cNvPr id="40" name="图片 39">
            <a:extLst>
              <a:ext uri="{FF2B5EF4-FFF2-40B4-BE49-F238E27FC236}">
                <a16:creationId xmlns:a16="http://schemas.microsoft.com/office/drawing/2014/main" id="{1C870BE3-BAC8-904D-9AF7-732920979C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9" name="文本框 8">
            <a:extLst>
              <a:ext uri="{FF2B5EF4-FFF2-40B4-BE49-F238E27FC236}">
                <a16:creationId xmlns:a16="http://schemas.microsoft.com/office/drawing/2014/main" id="{4A657620-38AD-A443-AA0A-361D9FDCE9BB}"/>
              </a:ext>
            </a:extLst>
          </p:cNvPr>
          <p:cNvSpPr txBox="1"/>
          <p:nvPr/>
        </p:nvSpPr>
        <p:spPr>
          <a:xfrm>
            <a:off x="84753" y="3494038"/>
            <a:ext cx="5858527" cy="769441"/>
          </a:xfrm>
          <a:prstGeom prst="rect">
            <a:avLst/>
          </a:prstGeom>
          <a:noFill/>
        </p:spPr>
        <p:txBody>
          <a:bodyPr wrap="none" rtlCol="0">
            <a:spAutoFit/>
          </a:bodyPr>
          <a:lstStyle/>
          <a:p>
            <a:r>
              <a:rPr kumimoji="1" lang="en-US" altLang="zh-CN" sz="2400" b="1" i="1" dirty="0">
                <a:solidFill>
                  <a:srgbClr val="FF0000"/>
                </a:solidFill>
                <a:latin typeface="Times New Roman" panose="02020603050405020304" pitchFamily="18" charset="0"/>
                <a:cs typeface="Times New Roman" panose="02020603050405020304" pitchFamily="18" charset="0"/>
              </a:rPr>
              <a:t> More than </a:t>
            </a:r>
            <a:r>
              <a:rPr kumimoji="1" lang="en-US" altLang="zh-CN" sz="4400" b="1" i="1" dirty="0">
                <a:solidFill>
                  <a:srgbClr val="FF0000"/>
                </a:solidFill>
                <a:latin typeface="Times New Roman" panose="02020603050405020304" pitchFamily="18" charset="0"/>
                <a:cs typeface="Times New Roman" panose="02020603050405020304" pitchFamily="18" charset="0"/>
              </a:rPr>
              <a:t>20 </a:t>
            </a:r>
            <a:r>
              <a:rPr kumimoji="1" lang="en-US" altLang="zh-CN" sz="2400" b="1" i="1" dirty="0">
                <a:solidFill>
                  <a:srgbClr val="FF0000"/>
                </a:solidFill>
                <a:latin typeface="Times New Roman" panose="02020603050405020304" pitchFamily="18" charset="0"/>
                <a:cs typeface="Times New Roman" panose="02020603050405020304" pitchFamily="18" charset="0"/>
              </a:rPr>
              <a:t>different types of enemies!</a:t>
            </a:r>
            <a:endParaRPr kumimoji="1" lang="zh-CN" altLang="en-US" sz="2400" b="1" i="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3" name="3D 模型 2">
                <a:extLst>
                  <a:ext uri="{FF2B5EF4-FFF2-40B4-BE49-F238E27FC236}">
                    <a16:creationId xmlns:a16="http://schemas.microsoft.com/office/drawing/2014/main" id="{23444164-FE95-4139-8678-63D68DCAC514}"/>
                  </a:ext>
                </a:extLst>
              </p:cNvPr>
              <p:cNvGraphicFramePr>
                <a:graphicFrameLocks noChangeAspect="1"/>
              </p:cNvGraphicFramePr>
              <p:nvPr>
                <p:extLst>
                  <p:ext uri="{D42A27DB-BD31-4B8C-83A1-F6EECF244321}">
                    <p14:modId xmlns:p14="http://schemas.microsoft.com/office/powerpoint/2010/main" val="3647203154"/>
                  </p:ext>
                </p:extLst>
              </p:nvPr>
            </p:nvGraphicFramePr>
            <p:xfrm>
              <a:off x="-705787" y="4827900"/>
              <a:ext cx="3094464" cy="2656975"/>
            </p:xfrm>
            <a:graphic>
              <a:graphicData uri="http://schemas.microsoft.com/office/drawing/2017/model3d">
                <am3d:model3d r:embed="rId14">
                  <am3d:spPr>
                    <a:xfrm>
                      <a:off x="0" y="0"/>
                      <a:ext cx="3094464" cy="2656975"/>
                    </a:xfrm>
                    <a:prstGeom prst="rect">
                      <a:avLst/>
                    </a:prstGeom>
                  </am3d:spPr>
                  <am3d:camera>
                    <am3d:pos x="0" y="0" z="69939046"/>
                    <am3d:up dx="0" dy="36000000" dz="0"/>
                    <am3d:lookAt x="0" y="0" z="0"/>
                    <am3d:perspective fov="2700000"/>
                  </am3d:camera>
                  <am3d:trans>
                    <am3d:meterPerModelUnit n="37850" d="1000000"/>
                    <am3d:preTrans dx="-1334699" dy="-10146199" dz="-2714860"/>
                    <am3d:scale>
                      <am3d:sx n="1000000" d="1000000"/>
                      <am3d:sy n="1000000" d="1000000"/>
                      <am3d:sz n="1000000" d="1000000"/>
                    </am3d:scale>
                    <am3d:rot ax="1200000" ay="1800000" az="600000"/>
                    <am3d:postTrans dx="0" dy="0" dz="0"/>
                  </am3d:trans>
                  <am3d:raster rName="Office3DRenderer" rVer="16.0.8326">
                    <am3d:blip r:embed="rId15"/>
                  </am3d:raster>
                  <am3d:extLst>
                    <a:ext uri="{9A65AA19-BECB-4387-8358-8AD5134E1D82}">
                      <a3danim:embedAnim xmlns:a3danim="http://schemas.microsoft.com/office/drawing/2018/animation/model3d" animId="0">
                        <a3danim:animPr length="2916" count="indefinite"/>
                      </a3danim:embedAnim>
                    </a:ext>
                    <a:ext uri="{E9DE012E-A134-456F-84FE-255F9AAD75C6}">
                      <a3danim:posterFrame xmlns:a3danim="http://schemas.microsoft.com/office/drawing/2018/animation/model3d" animId="0"/>
                    </a:ext>
                  </am3d:extLst>
                  <am3d:objViewport viewportSz="32525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a:extLst>
                  <a:ext uri="{FF2B5EF4-FFF2-40B4-BE49-F238E27FC236}">
                    <a16:creationId xmlns:a16="http://schemas.microsoft.com/office/drawing/2014/main" id="{23444164-FE95-4139-8678-63D68DCAC514}"/>
                  </a:ext>
                </a:extLst>
              </p:cNvPr>
              <p:cNvPicPr>
                <a:picLocks noGrp="1" noRot="1" noChangeAspect="1" noMove="1" noResize="1" noEditPoints="1" noAdjustHandles="1" noChangeArrowheads="1" noChangeShapeType="1" noCrop="1"/>
              </p:cNvPicPr>
              <p:nvPr/>
            </p:nvPicPr>
            <p:blipFill>
              <a:blip r:embed="rId15"/>
              <a:stretch>
                <a:fillRect/>
              </a:stretch>
            </p:blipFill>
            <p:spPr>
              <a:xfrm>
                <a:off x="-705787" y="4827900"/>
                <a:ext cx="3094464" cy="2656975"/>
              </a:xfrm>
              <a:prstGeom prst="rect">
                <a:avLst/>
              </a:prstGeom>
            </p:spPr>
          </p:pic>
        </mc:Fallback>
      </mc:AlternateContent>
    </p:spTree>
    <p:extLst>
      <p:ext uri="{BB962C8B-B14F-4D97-AF65-F5344CB8AC3E}">
        <p14:creationId xmlns:p14="http://schemas.microsoft.com/office/powerpoint/2010/main" val="132746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2917" fill="hold"/>
                                        <p:tgtEl>
                                          <p:spTgt spid="3"/>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E5E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6B8CC7F-3622-46E3-9272-E1956397D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4905" cy="456278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FE55B4-2EE5-4A4A-AD80-1A14F660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4906" y="0"/>
            <a:ext cx="795640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267E9C1-58F1-46EE-9BBE-108764BF9E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标题 1">
            <a:extLst>
              <a:ext uri="{FF2B5EF4-FFF2-40B4-BE49-F238E27FC236}">
                <a16:creationId xmlns:a16="http://schemas.microsoft.com/office/drawing/2014/main" id="{C62A2DFA-773E-CB44-A853-2755B96391EA}"/>
              </a:ext>
            </a:extLst>
          </p:cNvPr>
          <p:cNvSpPr>
            <a:spLocks noGrp="1"/>
          </p:cNvSpPr>
          <p:nvPr>
            <p:ph type="title"/>
          </p:nvPr>
        </p:nvSpPr>
        <p:spPr>
          <a:xfrm>
            <a:off x="804620" y="5073812"/>
            <a:ext cx="6331904" cy="1146013"/>
          </a:xfrm>
        </p:spPr>
        <p:txBody>
          <a:bodyPr vert="horz" lIns="91440" tIns="45720" rIns="91440" bIns="45720" rtlCol="0" anchor="t">
            <a:normAutofit/>
          </a:bodyPr>
          <a:lstStyle/>
          <a:p>
            <a:r>
              <a:rPr kumimoji="1" lang="en-US" altLang="zh-CN" sz="3600" dirty="0">
                <a:solidFill>
                  <a:srgbClr val="000000"/>
                </a:solidFill>
                <a:latin typeface="+mj-lt"/>
                <a:ea typeface="+mj-ea"/>
              </a:rPr>
              <a:t>Enemy Intro</a:t>
            </a:r>
          </a:p>
        </p:txBody>
      </p:sp>
      <p:sp>
        <p:nvSpPr>
          <p:cNvPr id="17" name="Freeform: Shape 16">
            <a:extLst>
              <a:ext uri="{FF2B5EF4-FFF2-40B4-BE49-F238E27FC236}">
                <a16:creationId xmlns:a16="http://schemas.microsoft.com/office/drawing/2014/main" id="{F62B8A8C-A996-46DA-AB61-1A4DD70734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 y="2"/>
            <a:ext cx="3799103" cy="3822917"/>
          </a:xfrm>
          <a:custGeom>
            <a:avLst/>
            <a:gdLst>
              <a:gd name="connsiteX0" fmla="*/ 370922 w 3799103"/>
              <a:gd name="connsiteY0" fmla="*/ 0 h 3822917"/>
              <a:gd name="connsiteX1" fmla="*/ 2961741 w 3799103"/>
              <a:gd name="connsiteY1" fmla="*/ 0 h 3822917"/>
              <a:gd name="connsiteX2" fmla="*/ 3023310 w 3799103"/>
              <a:gd name="connsiteY2" fmla="*/ 46041 h 3822917"/>
              <a:gd name="connsiteX3" fmla="*/ 3799103 w 3799103"/>
              <a:gd name="connsiteY3" fmla="*/ 1691074 h 3822917"/>
              <a:gd name="connsiteX4" fmla="*/ 1667260 w 3799103"/>
              <a:gd name="connsiteY4" fmla="*/ 3822917 h 3822917"/>
              <a:gd name="connsiteX5" fmla="*/ 22227 w 3799103"/>
              <a:gd name="connsiteY5" fmla="*/ 3047124 h 3822917"/>
              <a:gd name="connsiteX6" fmla="*/ 0 w 3799103"/>
              <a:gd name="connsiteY6" fmla="*/ 3017401 h 3822917"/>
              <a:gd name="connsiteX7" fmla="*/ 0 w 3799103"/>
              <a:gd name="connsiteY7" fmla="*/ 364747 h 3822917"/>
              <a:gd name="connsiteX8" fmla="*/ 22227 w 3799103"/>
              <a:gd name="connsiteY8" fmla="*/ 335024 h 3822917"/>
              <a:gd name="connsiteX9" fmla="*/ 351088 w 3799103"/>
              <a:gd name="connsiteY9" fmla="*/ 13924 h 382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9103" h="3822917">
                <a:moveTo>
                  <a:pt x="370922" y="0"/>
                </a:moveTo>
                <a:lnTo>
                  <a:pt x="2961741" y="0"/>
                </a:lnTo>
                <a:lnTo>
                  <a:pt x="3023310" y="46041"/>
                </a:lnTo>
                <a:cubicBezTo>
                  <a:pt x="3497106" y="437052"/>
                  <a:pt x="3799103" y="1028796"/>
                  <a:pt x="3799103" y="1691074"/>
                </a:cubicBezTo>
                <a:cubicBezTo>
                  <a:pt x="3799103" y="2868458"/>
                  <a:pt x="2844644" y="3822917"/>
                  <a:pt x="1667260" y="3822917"/>
                </a:cubicBezTo>
                <a:cubicBezTo>
                  <a:pt x="1004982" y="3822917"/>
                  <a:pt x="413238" y="3520920"/>
                  <a:pt x="22227" y="3047124"/>
                </a:cubicBezTo>
                <a:lnTo>
                  <a:pt x="0" y="3017401"/>
                </a:lnTo>
                <a:lnTo>
                  <a:pt x="0" y="364747"/>
                </a:lnTo>
                <a:lnTo>
                  <a:pt x="22227" y="335024"/>
                </a:lnTo>
                <a:cubicBezTo>
                  <a:pt x="119980" y="216575"/>
                  <a:pt x="230278" y="108864"/>
                  <a:pt x="351088" y="1392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1" descr="page14image55765360">
            <a:extLst>
              <a:ext uri="{FF2B5EF4-FFF2-40B4-BE49-F238E27FC236}">
                <a16:creationId xmlns:a16="http://schemas.microsoft.com/office/drawing/2014/main" id="{33CF7636-EA83-A04D-9EE7-D198A688012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6100" y="389581"/>
            <a:ext cx="2629584" cy="2629584"/>
          </a:xfrm>
          <a:prstGeom prst="rect">
            <a:avLst/>
          </a:prstGeom>
          <a:extLst>
            <a:ext uri="{909E8E84-426E-40DD-AFC4-6F175D3DCCD1}">
              <a14:hiddenFill xmlns:a14="http://schemas.microsoft.com/office/drawing/2010/main">
                <a:solidFill>
                  <a:srgbClr val="FFFFFF"/>
                </a:solidFill>
              </a14:hiddenFill>
            </a:ext>
          </a:extLst>
        </p:spPr>
      </p:pic>
      <p:sp>
        <p:nvSpPr>
          <p:cNvPr id="19" name="Freeform 63">
            <a:extLst>
              <a:ext uri="{FF2B5EF4-FFF2-40B4-BE49-F238E27FC236}">
                <a16:creationId xmlns:a16="http://schemas.microsoft.com/office/drawing/2014/main" id="{F429BE5F-6DE0-4144-A557-3BE62DC2D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1589" y="2057400"/>
            <a:ext cx="4310411" cy="4800600"/>
          </a:xfrm>
          <a:custGeom>
            <a:avLst/>
            <a:gdLst>
              <a:gd name="connsiteX0" fmla="*/ 2631284 w 4180773"/>
              <a:gd name="connsiteY0" fmla="*/ 0 h 4656219"/>
              <a:gd name="connsiteX1" fmla="*/ 4102460 w 4180773"/>
              <a:gd name="connsiteY1" fmla="*/ 449382 h 4656219"/>
              <a:gd name="connsiteX2" fmla="*/ 4180773 w 4180773"/>
              <a:gd name="connsiteY2" fmla="*/ 507944 h 4656219"/>
              <a:gd name="connsiteX3" fmla="*/ 4180773 w 4180773"/>
              <a:gd name="connsiteY3" fmla="*/ 4656219 h 4656219"/>
              <a:gd name="connsiteX4" fmla="*/ 951501 w 4180773"/>
              <a:gd name="connsiteY4" fmla="*/ 4656219 h 4656219"/>
              <a:gd name="connsiteX5" fmla="*/ 770685 w 4180773"/>
              <a:gd name="connsiteY5" fmla="*/ 4491883 h 4656219"/>
              <a:gd name="connsiteX6" fmla="*/ 0 w 4180773"/>
              <a:gd name="connsiteY6" fmla="*/ 2631284 h 4656219"/>
              <a:gd name="connsiteX7" fmla="*/ 2631284 w 4180773"/>
              <a:gd name="connsiteY7" fmla="*/ 0 h 465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0773" h="4656219">
                <a:moveTo>
                  <a:pt x="2631284" y="0"/>
                </a:moveTo>
                <a:cubicBezTo>
                  <a:pt x="3176241" y="0"/>
                  <a:pt x="3682504" y="165666"/>
                  <a:pt x="4102460" y="449382"/>
                </a:cubicBezTo>
                <a:lnTo>
                  <a:pt x="4180773" y="507944"/>
                </a:lnTo>
                <a:lnTo>
                  <a:pt x="4180773" y="4656219"/>
                </a:lnTo>
                <a:lnTo>
                  <a:pt x="951501" y="4656219"/>
                </a:lnTo>
                <a:lnTo>
                  <a:pt x="770685" y="4491883"/>
                </a:lnTo>
                <a:cubicBezTo>
                  <a:pt x="294517" y="4015714"/>
                  <a:pt x="0" y="3357893"/>
                  <a:pt x="0" y="2631284"/>
                </a:cubicBezTo>
                <a:cubicBezTo>
                  <a:pt x="0" y="1178066"/>
                  <a:pt x="1178066" y="0"/>
                  <a:pt x="2631284"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CE1EFC02-FB03-4241-83C8-4FBA4CAD6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7624" y="0"/>
            <a:ext cx="3383280" cy="2942512"/>
          </a:xfrm>
          <a:custGeom>
            <a:avLst/>
            <a:gdLst>
              <a:gd name="connsiteX0" fmla="*/ 555657 w 3383280"/>
              <a:gd name="connsiteY0" fmla="*/ 0 h 2942512"/>
              <a:gd name="connsiteX1" fmla="*/ 2827623 w 3383280"/>
              <a:gd name="connsiteY1" fmla="*/ 0 h 2942512"/>
              <a:gd name="connsiteX2" fmla="*/ 2887810 w 3383280"/>
              <a:gd name="connsiteY2" fmla="*/ 54702 h 2942512"/>
              <a:gd name="connsiteX3" fmla="*/ 3383280 w 3383280"/>
              <a:gd name="connsiteY3" fmla="*/ 1250872 h 2942512"/>
              <a:gd name="connsiteX4" fmla="*/ 1691640 w 3383280"/>
              <a:gd name="connsiteY4" fmla="*/ 2942512 h 2942512"/>
              <a:gd name="connsiteX5" fmla="*/ 0 w 3383280"/>
              <a:gd name="connsiteY5" fmla="*/ 1250872 h 2942512"/>
              <a:gd name="connsiteX6" fmla="*/ 495470 w 3383280"/>
              <a:gd name="connsiteY6" fmla="*/ 54702 h 294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3280" h="2942512">
                <a:moveTo>
                  <a:pt x="555657" y="0"/>
                </a:moveTo>
                <a:lnTo>
                  <a:pt x="2827623" y="0"/>
                </a:lnTo>
                <a:lnTo>
                  <a:pt x="2887810" y="54702"/>
                </a:lnTo>
                <a:cubicBezTo>
                  <a:pt x="3193937" y="360829"/>
                  <a:pt x="3383280" y="783739"/>
                  <a:pt x="3383280" y="1250872"/>
                </a:cubicBezTo>
                <a:cubicBezTo>
                  <a:pt x="3383280" y="2185139"/>
                  <a:pt x="2625907" y="2942512"/>
                  <a:pt x="1691640" y="2942512"/>
                </a:cubicBezTo>
                <a:cubicBezTo>
                  <a:pt x="757373" y="2942512"/>
                  <a:pt x="0" y="2185139"/>
                  <a:pt x="0" y="1250872"/>
                </a:cubicBezTo>
                <a:cubicBezTo>
                  <a:pt x="0" y="783739"/>
                  <a:pt x="189344" y="360829"/>
                  <a:pt x="495470" y="54702"/>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8" descr="page15image55632000">
            <a:extLst>
              <a:ext uri="{FF2B5EF4-FFF2-40B4-BE49-F238E27FC236}">
                <a16:creationId xmlns:a16="http://schemas.microsoft.com/office/drawing/2014/main" id="{A19E92FB-FD5C-0A4D-A606-3FA70161DB1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239767" y="388314"/>
            <a:ext cx="1898992" cy="1893076"/>
          </a:xfrm>
          <a:prstGeom prst="rect">
            <a:avLst/>
          </a:prstGeom>
          <a:extLst>
            <a:ext uri="{909E8E84-426E-40DD-AFC4-6F175D3DCCD1}">
              <a14:hiddenFill xmlns:a14="http://schemas.microsoft.com/office/drawing/2010/main">
                <a:solidFill>
                  <a:srgbClr val="FFFFFF"/>
                </a:solidFill>
              </a14:hiddenFill>
            </a:ext>
          </a:extLst>
        </p:spPr>
      </p:pic>
      <p:pic>
        <p:nvPicPr>
          <p:cNvPr id="6" name="Picture 12" descr="page18image55822992">
            <a:extLst>
              <a:ext uri="{FF2B5EF4-FFF2-40B4-BE49-F238E27FC236}">
                <a16:creationId xmlns:a16="http://schemas.microsoft.com/office/drawing/2014/main" id="{EBE61B73-D7D7-A948-90F4-9796986C633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704899" y="3214928"/>
            <a:ext cx="3217333" cy="3217333"/>
          </a:xfrm>
          <a:prstGeom prst="rect">
            <a:avLst/>
          </a:prstGeom>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07C909D-7B75-D74F-881F-1FEB5AD98668}"/>
              </a:ext>
            </a:extLst>
          </p:cNvPr>
          <p:cNvSpPr txBox="1"/>
          <p:nvPr/>
        </p:nvSpPr>
        <p:spPr>
          <a:xfrm>
            <a:off x="5585892" y="2167574"/>
            <a:ext cx="1206741" cy="369332"/>
          </a:xfrm>
          <a:prstGeom prst="rect">
            <a:avLst/>
          </a:prstGeom>
          <a:noFill/>
        </p:spPr>
        <p:txBody>
          <a:bodyPr wrap="none" rtlCol="0">
            <a:spAutoFit/>
          </a:bodyPr>
          <a:lstStyle/>
          <a:p>
            <a:r>
              <a:rPr kumimoji="1" lang="en-US" altLang="zh-CN" dirty="0"/>
              <a:t>Stone Man</a:t>
            </a:r>
            <a:endParaRPr kumimoji="1" lang="zh-CN" altLang="en-US" dirty="0"/>
          </a:p>
        </p:txBody>
      </p:sp>
      <p:sp>
        <p:nvSpPr>
          <p:cNvPr id="8" name="文本框 7">
            <a:extLst>
              <a:ext uri="{FF2B5EF4-FFF2-40B4-BE49-F238E27FC236}">
                <a16:creationId xmlns:a16="http://schemas.microsoft.com/office/drawing/2014/main" id="{0B9CD3A4-1BD7-A64C-8401-0D4CBCC88D3D}"/>
              </a:ext>
            </a:extLst>
          </p:cNvPr>
          <p:cNvSpPr txBox="1"/>
          <p:nvPr/>
        </p:nvSpPr>
        <p:spPr>
          <a:xfrm>
            <a:off x="1178560" y="3019165"/>
            <a:ext cx="986232" cy="369332"/>
          </a:xfrm>
          <a:prstGeom prst="rect">
            <a:avLst/>
          </a:prstGeom>
          <a:noFill/>
        </p:spPr>
        <p:txBody>
          <a:bodyPr wrap="none" rtlCol="0">
            <a:spAutoFit/>
          </a:bodyPr>
          <a:lstStyle/>
          <a:p>
            <a:r>
              <a:rPr kumimoji="1" lang="en-US" altLang="zh-CN" dirty="0"/>
              <a:t>Piranhas</a:t>
            </a:r>
            <a:endParaRPr kumimoji="1" lang="zh-CN" altLang="en-US" dirty="0"/>
          </a:p>
        </p:txBody>
      </p:sp>
      <p:sp>
        <p:nvSpPr>
          <p:cNvPr id="9" name="文本框 8">
            <a:extLst>
              <a:ext uri="{FF2B5EF4-FFF2-40B4-BE49-F238E27FC236}">
                <a16:creationId xmlns:a16="http://schemas.microsoft.com/office/drawing/2014/main" id="{6D90D7ED-40A8-3546-8137-9E69F415904C}"/>
              </a:ext>
            </a:extLst>
          </p:cNvPr>
          <p:cNvSpPr txBox="1"/>
          <p:nvPr/>
        </p:nvSpPr>
        <p:spPr>
          <a:xfrm>
            <a:off x="9432739" y="2669704"/>
            <a:ext cx="1940339" cy="369332"/>
          </a:xfrm>
          <a:prstGeom prst="rect">
            <a:avLst/>
          </a:prstGeom>
          <a:noFill/>
        </p:spPr>
        <p:txBody>
          <a:bodyPr wrap="none" rtlCol="0">
            <a:spAutoFit/>
          </a:bodyPr>
          <a:lstStyle/>
          <a:p>
            <a:r>
              <a:rPr kumimoji="1" lang="en-US" altLang="zh-CN" dirty="0"/>
              <a:t>Final Boss: </a:t>
            </a:r>
            <a:r>
              <a:rPr lang="en" altLang="zh-CN" dirty="0"/>
              <a:t>Stuxnet</a:t>
            </a:r>
            <a:endParaRPr kumimoji="1" lang="zh-CN" altLang="en-US" dirty="0"/>
          </a:p>
        </p:txBody>
      </p:sp>
      <p:pic>
        <p:nvPicPr>
          <p:cNvPr id="16" name="图片 15">
            <a:extLst>
              <a:ext uri="{FF2B5EF4-FFF2-40B4-BE49-F238E27FC236}">
                <a16:creationId xmlns:a16="http://schemas.microsoft.com/office/drawing/2014/main" id="{77F14265-E39B-424E-8AE1-B7792B5E86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22" name="矩形 21">
            <a:extLst>
              <a:ext uri="{FF2B5EF4-FFF2-40B4-BE49-F238E27FC236}">
                <a16:creationId xmlns:a16="http://schemas.microsoft.com/office/drawing/2014/main" id="{2FC3897B-8FDF-4C2B-8489-19C47E3B7F12}"/>
              </a:ext>
            </a:extLst>
          </p:cNvPr>
          <p:cNvSpPr/>
          <p:nvPr/>
        </p:nvSpPr>
        <p:spPr>
          <a:xfrm>
            <a:off x="0" y="12700"/>
            <a:ext cx="12192000" cy="6858000"/>
          </a:xfrm>
          <a:prstGeom prst="rect">
            <a:avLst/>
          </a:prstGeom>
          <a:blipFill dpi="0" rotWithShape="1">
            <a:blip r:embed="rId8">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mc:AlternateContent xmlns:mc="http://schemas.openxmlformats.org/markup-compatibility/2006">
        <mc:Choice xmlns:am3d="http://schemas.microsoft.com/office/drawing/2017/model3d" Requires="am3d">
          <p:graphicFrame>
            <p:nvGraphicFramePr>
              <p:cNvPr id="18" name="3D 模型 17">
                <a:extLst>
                  <a:ext uri="{FF2B5EF4-FFF2-40B4-BE49-F238E27FC236}">
                    <a16:creationId xmlns:a16="http://schemas.microsoft.com/office/drawing/2014/main" id="{B5C1EE93-B913-4B9F-BC10-83DD115E9207}"/>
                  </a:ext>
                </a:extLst>
              </p:cNvPr>
              <p:cNvGraphicFramePr>
                <a:graphicFrameLocks noChangeAspect="1"/>
              </p:cNvGraphicFramePr>
              <p:nvPr>
                <p:extLst>
                  <p:ext uri="{D42A27DB-BD31-4B8C-83A1-F6EECF244321}">
                    <p14:modId xmlns:p14="http://schemas.microsoft.com/office/powerpoint/2010/main" val="1597951370"/>
                  </p:ext>
                </p:extLst>
              </p:nvPr>
            </p:nvGraphicFramePr>
            <p:xfrm>
              <a:off x="3001534" y="4711941"/>
              <a:ext cx="3094466" cy="2656971"/>
            </p:xfrm>
            <a:graphic>
              <a:graphicData uri="http://schemas.microsoft.com/office/drawing/2017/model3d">
                <am3d:model3d r:embed="rId9">
                  <am3d:spPr>
                    <a:xfrm>
                      <a:off x="0" y="0"/>
                      <a:ext cx="3094466" cy="2656971"/>
                    </a:xfrm>
                    <a:prstGeom prst="rect">
                      <a:avLst/>
                    </a:prstGeom>
                  </am3d:spPr>
                  <am3d:camera>
                    <am3d:pos x="0" y="0" z="69939046"/>
                    <am3d:up dx="0" dy="36000000" dz="0"/>
                    <am3d:lookAt x="0" y="0" z="0"/>
                    <am3d:perspective fov="2700000"/>
                  </am3d:camera>
                  <am3d:trans>
                    <am3d:meterPerModelUnit n="37850" d="1000000"/>
                    <am3d:preTrans dx="-1334699" dy="-10146199" dz="-2714860"/>
                    <am3d:scale>
                      <am3d:sx n="1000000" d="1000000"/>
                      <am3d:sy n="1000000" d="1000000"/>
                      <am3d:sz n="1000000" d="1000000"/>
                    </am3d:scale>
                    <am3d:rot ax="1200000" ay="-1800000" az="-600000"/>
                    <am3d:postTrans dx="0" dy="0" dz="0"/>
                  </am3d:trans>
                  <am3d:raster rName="Office3DRenderer" rVer="16.0.8326">
                    <am3d:blip r:embed="rId10"/>
                  </am3d:raster>
                  <am3d:extLst>
                    <a:ext uri="{9A65AA19-BECB-4387-8358-8AD5134E1D82}">
                      <a3danim:embedAnim xmlns:a3danim="http://schemas.microsoft.com/office/drawing/2018/animation/model3d" animId="0">
                        <a3danim:animPr length="2916" count="indefinite"/>
                      </a3danim:embedAnim>
                    </a:ext>
                    <a:ext uri="{E9DE012E-A134-456F-84FE-255F9AAD75C6}">
                      <a3danim:posterFrame xmlns:a3danim="http://schemas.microsoft.com/office/drawing/2018/animation/model3d" animId="0"/>
                    </a:ext>
                  </am3d:extLst>
                  <am3d:objViewport viewportSz="32524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模型 17">
                <a:extLst>
                  <a:ext uri="{FF2B5EF4-FFF2-40B4-BE49-F238E27FC236}">
                    <a16:creationId xmlns:a16="http://schemas.microsoft.com/office/drawing/2014/main" id="{B5C1EE93-B913-4B9F-BC10-83DD115E9207}"/>
                  </a:ext>
                </a:extLst>
              </p:cNvPr>
              <p:cNvPicPr>
                <a:picLocks noGrp="1" noRot="1" noChangeAspect="1" noMove="1" noResize="1" noEditPoints="1" noAdjustHandles="1" noChangeArrowheads="1" noChangeShapeType="1" noCrop="1"/>
              </p:cNvPicPr>
              <p:nvPr/>
            </p:nvPicPr>
            <p:blipFill>
              <a:blip r:embed="rId10"/>
              <a:stretch>
                <a:fillRect/>
              </a:stretch>
            </p:blipFill>
            <p:spPr>
              <a:xfrm>
                <a:off x="3001534" y="4711941"/>
                <a:ext cx="3094466" cy="2656971"/>
              </a:xfrm>
              <a:prstGeom prst="rect">
                <a:avLst/>
              </a:prstGeom>
            </p:spPr>
          </p:pic>
        </mc:Fallback>
      </mc:AlternateContent>
      <p:sp>
        <p:nvSpPr>
          <p:cNvPr id="3" name="文本框 2">
            <a:extLst>
              <a:ext uri="{FF2B5EF4-FFF2-40B4-BE49-F238E27FC236}">
                <a16:creationId xmlns:a16="http://schemas.microsoft.com/office/drawing/2014/main" id="{A87C3D94-2926-4205-B10E-D715CB817DF8}"/>
              </a:ext>
            </a:extLst>
          </p:cNvPr>
          <p:cNvSpPr txBox="1"/>
          <p:nvPr/>
        </p:nvSpPr>
        <p:spPr>
          <a:xfrm>
            <a:off x="330479" y="3716965"/>
            <a:ext cx="3228438" cy="646331"/>
          </a:xfrm>
          <a:prstGeom prst="rect">
            <a:avLst/>
          </a:prstGeom>
          <a:noFill/>
        </p:spPr>
        <p:txBody>
          <a:bodyPr wrap="square" rtlCol="0">
            <a:spAutoFit/>
          </a:bodyPr>
          <a:lstStyle/>
          <a:p>
            <a:r>
              <a:rPr lang="en"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Piranha</a:t>
            </a: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s</a:t>
            </a:r>
            <a:r>
              <a:rPr lang="en"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 </a:t>
            </a: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can</a:t>
            </a:r>
            <a:r>
              <a:rPr lang="en"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 suck blood and always fight with partners</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583FD3EE-2A64-4EB7-980C-0D3B4E43023D}"/>
              </a:ext>
            </a:extLst>
          </p:cNvPr>
          <p:cNvSpPr txBox="1"/>
          <p:nvPr/>
        </p:nvSpPr>
        <p:spPr>
          <a:xfrm>
            <a:off x="3970572" y="2942512"/>
            <a:ext cx="2822061" cy="923330"/>
          </a:xfrm>
          <a:prstGeom prst="rect">
            <a:avLst/>
          </a:prstGeom>
          <a:noFill/>
        </p:spPr>
        <p:txBody>
          <a:bodyPr wrap="square" rtlCol="0">
            <a:spAutoFit/>
          </a:bodyPr>
          <a:lstStyle/>
          <a:p>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s</a:t>
            </a:r>
            <a:r>
              <a:rPr lang="en"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tone Mans</a:t>
            </a:r>
            <a:r>
              <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 </a:t>
            </a: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have high </a:t>
            </a:r>
            <a:r>
              <a:rPr lang="en"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blocks and HP and low damage</a:t>
            </a: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5FC399E5-7232-47EC-8219-E9B7DFE04A59}"/>
              </a:ext>
            </a:extLst>
          </p:cNvPr>
          <p:cNvSpPr txBox="1"/>
          <p:nvPr/>
        </p:nvSpPr>
        <p:spPr>
          <a:xfrm>
            <a:off x="6585915" y="3865842"/>
            <a:ext cx="2557742" cy="2585323"/>
          </a:xfrm>
          <a:prstGeom prst="rect">
            <a:avLst/>
          </a:prstGeom>
          <a:noFill/>
        </p:spPr>
        <p:txBody>
          <a:bodyPr wrap="square" rtlCol="0">
            <a:spAutoFit/>
          </a:bodyPr>
          <a:lstStyle/>
          <a:p>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It can heal its HP when its HP is lower than 50%,  It can release many kinds buff to itself such as increase strength. It can release some </a:t>
            </a:r>
            <a:r>
              <a:rPr lang="en-US" altLang="zh-CN" dirty="0" err="1">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debuffs</a:t>
            </a: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 to the main role such as make the main role be weaker</a:t>
            </a:r>
            <a:r>
              <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a:t>
            </a:r>
          </a:p>
        </p:txBody>
      </p:sp>
    </p:spTree>
    <p:extLst>
      <p:ext uri="{BB962C8B-B14F-4D97-AF65-F5344CB8AC3E}">
        <p14:creationId xmlns:p14="http://schemas.microsoft.com/office/powerpoint/2010/main" val="279349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2917" fill="hold"/>
                                        <p:tgtEl>
                                          <p:spTgt spid="1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A8E5F3F-4570-45D7-B449-FB35888615D8}"/>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4" name="图片 3" descr="电脑游戏的截图&#10;&#10;描述已自动生成">
            <a:extLst>
              <a:ext uri="{FF2B5EF4-FFF2-40B4-BE49-F238E27FC236}">
                <a16:creationId xmlns:a16="http://schemas.microsoft.com/office/drawing/2014/main" id="{5E85A3D8-3DE0-034C-A114-9D451C04D7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467" y="1425194"/>
            <a:ext cx="10905066" cy="4007611"/>
          </a:xfrm>
          <a:prstGeom prst="rect">
            <a:avLst/>
          </a:prstGeom>
          <a:ln>
            <a:noFill/>
          </a:ln>
        </p:spPr>
      </p:pic>
      <p:pic>
        <p:nvPicPr>
          <p:cNvPr id="7" name="图片 6">
            <a:extLst>
              <a:ext uri="{FF2B5EF4-FFF2-40B4-BE49-F238E27FC236}">
                <a16:creationId xmlns:a16="http://schemas.microsoft.com/office/drawing/2014/main" id="{EB6460BC-16BC-8541-972D-888749634A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5" name="矩形 4">
            <a:extLst>
              <a:ext uri="{FF2B5EF4-FFF2-40B4-BE49-F238E27FC236}">
                <a16:creationId xmlns:a16="http://schemas.microsoft.com/office/drawing/2014/main" id="{4FF94F07-66D8-4FE3-840E-C2E3702E9DAD}"/>
              </a:ext>
            </a:extLst>
          </p:cNvPr>
          <p:cNvSpPr/>
          <p:nvPr/>
        </p:nvSpPr>
        <p:spPr>
          <a:xfrm>
            <a:off x="418964" y="101827"/>
            <a:ext cx="304442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Battle Interface</a:t>
            </a:r>
          </a:p>
        </p:txBody>
      </p:sp>
      <p:cxnSp>
        <p:nvCxnSpPr>
          <p:cNvPr id="8" name="直接连接符 7">
            <a:extLst>
              <a:ext uri="{FF2B5EF4-FFF2-40B4-BE49-F238E27FC236}">
                <a16:creationId xmlns:a16="http://schemas.microsoft.com/office/drawing/2014/main" id="{2161E350-DD40-4674-A3CA-FFED873A37C8}"/>
              </a:ext>
            </a:extLst>
          </p:cNvPr>
          <p:cNvCxnSpPr>
            <a:cxnSpLocks/>
          </p:cNvCxnSpPr>
          <p:nvPr/>
        </p:nvCxnSpPr>
        <p:spPr>
          <a:xfrm>
            <a:off x="520564" y="829438"/>
            <a:ext cx="2822076"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0" name="3D 模型 9">
                <a:extLst>
                  <a:ext uri="{FF2B5EF4-FFF2-40B4-BE49-F238E27FC236}">
                    <a16:creationId xmlns:a16="http://schemas.microsoft.com/office/drawing/2014/main" id="{2DD57E68-0C8D-4FF7-AD59-8D24EBD101BD}"/>
                  </a:ext>
                </a:extLst>
              </p:cNvPr>
              <p:cNvGraphicFramePr>
                <a:graphicFrameLocks noChangeAspect="1"/>
              </p:cNvGraphicFramePr>
              <p:nvPr>
                <p:extLst>
                  <p:ext uri="{D42A27DB-BD31-4B8C-83A1-F6EECF244321}">
                    <p14:modId xmlns:p14="http://schemas.microsoft.com/office/powerpoint/2010/main" val="2164802310"/>
                  </p:ext>
                </p:extLst>
              </p:nvPr>
            </p:nvGraphicFramePr>
            <p:xfrm>
              <a:off x="6076767" y="4572655"/>
              <a:ext cx="3132931" cy="3074370"/>
            </p:xfrm>
            <a:graphic>
              <a:graphicData uri="http://schemas.microsoft.com/office/drawing/2017/model3d">
                <am3d:model3d r:embed="rId6">
                  <am3d:spPr>
                    <a:xfrm>
                      <a:off x="0" y="0"/>
                      <a:ext cx="3132931" cy="3074370"/>
                    </a:xfrm>
                    <a:prstGeom prst="rect">
                      <a:avLst/>
                    </a:prstGeom>
                  </am3d:spPr>
                  <am3d:camera>
                    <am3d:pos x="0" y="0" z="69939046"/>
                    <am3d:up dx="0" dy="36000000" dz="0"/>
                    <am3d:lookAt x="0" y="0" z="0"/>
                    <am3d:perspective fov="2700000"/>
                  </am3d:camera>
                  <am3d:trans>
                    <am3d:meterPerModelUnit n="37850" d="1000000"/>
                    <am3d:preTrans dx="-1334699" dy="-10146199" dz="-2714860"/>
                    <am3d:scale>
                      <am3d:sx n="1000000" d="1000000"/>
                      <am3d:sy n="1000000" d="1000000"/>
                      <am3d:sz n="1000000" d="1000000"/>
                    </am3d:scale>
                    <am3d:rot ax="8700000" ay="1800000" az="9600000"/>
                    <am3d:postTrans dx="0" dy="0" dz="0"/>
                  </am3d:trans>
                  <am3d:raster rName="Office3DRenderer" rVer="16.0.8326">
                    <am3d:blip r:embed="rId7"/>
                  </am3d:raster>
                  <am3d:extLst>
                    <a:ext uri="{9A65AA19-BECB-4387-8358-8AD5134E1D82}">
                      <a3danim:embedAnim xmlns:a3danim="http://schemas.microsoft.com/office/drawing/2018/animation/model3d" animId="0">
                        <a3danim:animPr length="2916" count="indefinite"/>
                      </a3danim:embedAnim>
                    </a:ext>
                    <a:ext uri="{E9DE012E-A134-456F-84FE-255F9AAD75C6}">
                      <a3danim:posterFrame xmlns:a3danim="http://schemas.microsoft.com/office/drawing/2018/animation/model3d" animId="0"/>
                    </a:ext>
                  </am3d:extLst>
                  <am3d:objViewport viewportSz="32524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a:extLst>
                  <a:ext uri="{FF2B5EF4-FFF2-40B4-BE49-F238E27FC236}">
                    <a16:creationId xmlns:a16="http://schemas.microsoft.com/office/drawing/2014/main" id="{2DD57E68-0C8D-4FF7-AD59-8D24EBD101BD}"/>
                  </a:ext>
                </a:extLst>
              </p:cNvPr>
              <p:cNvPicPr>
                <a:picLocks noGrp="1" noRot="1" noChangeAspect="1" noMove="1" noResize="1" noEditPoints="1" noAdjustHandles="1" noChangeArrowheads="1" noChangeShapeType="1" noCrop="1"/>
              </p:cNvPicPr>
              <p:nvPr/>
            </p:nvPicPr>
            <p:blipFill>
              <a:blip r:embed="rId7"/>
              <a:stretch>
                <a:fillRect/>
              </a:stretch>
            </p:blipFill>
            <p:spPr>
              <a:xfrm>
                <a:off x="6076767" y="4572655"/>
                <a:ext cx="3132931" cy="3074370"/>
              </a:xfrm>
              <a:prstGeom prst="rect">
                <a:avLst/>
              </a:prstGeom>
            </p:spPr>
          </p:pic>
        </mc:Fallback>
      </mc:AlternateContent>
    </p:spTree>
    <p:extLst>
      <p:ext uri="{BB962C8B-B14F-4D97-AF65-F5344CB8AC3E}">
        <p14:creationId xmlns:p14="http://schemas.microsoft.com/office/powerpoint/2010/main" val="406844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00" presetClass="emph" presetSubtype="1" repeatCount="indefinite" fill="hold" nodeType="withEffect">
                                  <p:stCondLst>
                                    <p:cond delay="0"/>
                                  </p:stCondLst>
                                  <p:childTnLst>
                                    <p:anim calcmode="lin" valueType="num">
                                      <p:cBhvr>
                                        <p:cTn id="9" dur="2917"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A8E5F3F-4570-45D7-B449-FB35888615D8}"/>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7" name="图片 6">
            <a:extLst>
              <a:ext uri="{FF2B5EF4-FFF2-40B4-BE49-F238E27FC236}">
                <a16:creationId xmlns:a16="http://schemas.microsoft.com/office/drawing/2014/main" id="{EB6460BC-16BC-8541-972D-888749634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5" name="矩形 4">
            <a:extLst>
              <a:ext uri="{FF2B5EF4-FFF2-40B4-BE49-F238E27FC236}">
                <a16:creationId xmlns:a16="http://schemas.microsoft.com/office/drawing/2014/main" id="{4FF94F07-66D8-4FE3-840E-C2E3702E9DAD}"/>
              </a:ext>
            </a:extLst>
          </p:cNvPr>
          <p:cNvSpPr/>
          <p:nvPr/>
        </p:nvSpPr>
        <p:spPr>
          <a:xfrm>
            <a:off x="418964" y="101827"/>
            <a:ext cx="373692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Battle Mechanisms</a:t>
            </a:r>
          </a:p>
        </p:txBody>
      </p:sp>
      <p:cxnSp>
        <p:nvCxnSpPr>
          <p:cNvPr id="8" name="直接连接符 7">
            <a:extLst>
              <a:ext uri="{FF2B5EF4-FFF2-40B4-BE49-F238E27FC236}">
                <a16:creationId xmlns:a16="http://schemas.microsoft.com/office/drawing/2014/main" id="{2161E350-DD40-4674-A3CA-FFED873A37C8}"/>
              </a:ext>
            </a:extLst>
          </p:cNvPr>
          <p:cNvCxnSpPr>
            <a:cxnSpLocks/>
          </p:cNvCxnSpPr>
          <p:nvPr/>
        </p:nvCxnSpPr>
        <p:spPr>
          <a:xfrm>
            <a:off x="520564" y="829438"/>
            <a:ext cx="3494388"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D51A2972-AB80-459D-963B-72322EA5319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397766" y="2764220"/>
            <a:ext cx="3383926" cy="3688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矩形 2">
            <a:extLst>
              <a:ext uri="{FF2B5EF4-FFF2-40B4-BE49-F238E27FC236}">
                <a16:creationId xmlns:a16="http://schemas.microsoft.com/office/drawing/2014/main" id="{F3937357-E7FB-4F23-AECA-C0DCF37A3E44}"/>
              </a:ext>
            </a:extLst>
          </p:cNvPr>
          <p:cNvSpPr/>
          <p:nvPr/>
        </p:nvSpPr>
        <p:spPr>
          <a:xfrm>
            <a:off x="273269" y="1066939"/>
            <a:ext cx="8124497" cy="5386090"/>
          </a:xfrm>
          <a:prstGeom prst="rect">
            <a:avLst/>
          </a:prstGeom>
        </p:spPr>
        <p:txBody>
          <a:bodyPr wrap="square">
            <a:spAutoFit/>
          </a:bodyPr>
          <a:lstStyle/>
          <a:p>
            <a:pPr marL="226695"/>
            <a:r>
              <a:rPr lang="en-GB" altLang="zh-CN" sz="2000" dirty="0">
                <a:latin typeface="Times New Roman" panose="02020603050405020304" pitchFamily="18" charset="0"/>
              </a:rPr>
              <a:t>The buffs and </a:t>
            </a:r>
            <a:r>
              <a:rPr lang="en-GB" altLang="zh-CN" sz="2000" dirty="0" err="1">
                <a:latin typeface="Times New Roman" panose="02020603050405020304" pitchFamily="18" charset="0"/>
              </a:rPr>
              <a:t>debuffs</a:t>
            </a:r>
            <a:r>
              <a:rPr lang="en-GB" altLang="zh-CN" sz="2000" dirty="0">
                <a:latin typeface="Times New Roman" panose="02020603050405020304" pitchFamily="18" charset="0"/>
              </a:rPr>
              <a:t> can be divided into several types</a:t>
            </a:r>
            <a:endParaRPr lang="en-US" altLang="zh-CN" sz="3200" dirty="0"/>
          </a:p>
          <a:p>
            <a:pPr marL="226695"/>
            <a:r>
              <a:rPr lang="en-US" altLang="zh-CN" sz="2000" dirty="0">
                <a:latin typeface="Times New Roman" panose="02020603050405020304" pitchFamily="18" charset="0"/>
              </a:rPr>
              <a:t>1. </a:t>
            </a:r>
            <a:r>
              <a:rPr lang="en-GB" altLang="zh-CN" sz="2000" dirty="0">
                <a:latin typeface="Times New Roman" panose="02020603050405020304" pitchFamily="18" charset="0"/>
              </a:rPr>
              <a:t>Permanent (The effect is not affected by the number of turns)</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FF0000"/>
                </a:solidFill>
                <a:latin typeface="Times New Roman" panose="02020603050405020304" pitchFamily="18" charset="0"/>
              </a:rPr>
              <a:t>Strength</a:t>
            </a:r>
            <a:r>
              <a:rPr lang="en-GB" altLang="zh-CN" sz="2000" dirty="0">
                <a:latin typeface="Times New Roman" panose="02020603050405020304" pitchFamily="18" charset="0"/>
              </a:rPr>
              <a:t>: each strength makes the damage increase one</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FF0000"/>
                </a:solidFill>
                <a:latin typeface="Times New Roman" panose="02020603050405020304" pitchFamily="18" charset="0"/>
              </a:rPr>
              <a:t>Dexterity</a:t>
            </a:r>
            <a:r>
              <a:rPr lang="en-GB" altLang="zh-CN" sz="2000" dirty="0">
                <a:latin typeface="Times New Roman" panose="02020603050405020304" pitchFamily="18" charset="0"/>
              </a:rPr>
              <a:t>: each dexterity makes the block increase one</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FF0000"/>
                </a:solidFill>
                <a:latin typeface="Times New Roman" panose="02020603050405020304" pitchFamily="18" charset="0"/>
              </a:rPr>
              <a:t>Dodge</a:t>
            </a:r>
            <a:r>
              <a:rPr lang="en-GB" altLang="zh-CN" sz="2000" dirty="0">
                <a:latin typeface="Times New Roman" panose="02020603050405020304" pitchFamily="18" charset="0"/>
              </a:rPr>
              <a:t>: turn the next damage taken into 1 for x times</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FF0000"/>
                </a:solidFill>
                <a:latin typeface="Times New Roman" panose="02020603050405020304" pitchFamily="18" charset="0"/>
              </a:rPr>
              <a:t>Artifact</a:t>
            </a:r>
            <a:r>
              <a:rPr lang="en-GB" altLang="zh-CN" sz="2000" dirty="0">
                <a:latin typeface="Times New Roman" panose="02020603050405020304" pitchFamily="18" charset="0"/>
              </a:rPr>
              <a:t>: cancel out the next x </a:t>
            </a:r>
            <a:r>
              <a:rPr lang="en-GB" altLang="zh-CN" sz="2000" dirty="0" err="1">
                <a:latin typeface="Times New Roman" panose="02020603050405020304" pitchFamily="18" charset="0"/>
              </a:rPr>
              <a:t>debuffs</a:t>
            </a:r>
            <a:r>
              <a:rPr lang="en-GB" altLang="zh-CN" sz="2000" dirty="0">
                <a:latin typeface="Times New Roman" panose="02020603050405020304" pitchFamily="18" charset="0"/>
              </a:rPr>
              <a:t> taken</a:t>
            </a:r>
          </a:p>
          <a:p>
            <a:r>
              <a:rPr lang="en-US" altLang="zh-CN" sz="2000" dirty="0">
                <a:latin typeface="Times New Roman" panose="02020603050405020304" pitchFamily="18" charset="0"/>
              </a:rPr>
              <a:t>   2. </a:t>
            </a:r>
            <a:r>
              <a:rPr lang="en-GB" altLang="zh-CN" sz="2000" dirty="0">
                <a:latin typeface="Times New Roman" panose="02020603050405020304" pitchFamily="18" charset="0"/>
              </a:rPr>
              <a:t>Continuous (The effect is affected by the number of turns)</a:t>
            </a:r>
            <a:endParaRPr lang="en-US" altLang="zh-CN" sz="2000" dirty="0">
              <a:latin typeface="Times New Roman" panose="02020603050405020304" pitchFamily="18" charset="0"/>
            </a:endParaRPr>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00B0F0"/>
                </a:solidFill>
                <a:latin typeface="Times New Roman" panose="02020603050405020304" pitchFamily="18" charset="0"/>
              </a:rPr>
              <a:t>Excite</a:t>
            </a:r>
            <a:r>
              <a:rPr lang="en-GB" altLang="zh-CN" sz="2000" dirty="0">
                <a:latin typeface="Times New Roman" panose="02020603050405020304" pitchFamily="18" charset="0"/>
              </a:rPr>
              <a:t>: draw one more card in the next turn, lasting for x turn</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00B0F0"/>
                </a:solidFill>
                <a:latin typeface="Times New Roman" panose="02020603050405020304" pitchFamily="18" charset="0"/>
              </a:rPr>
              <a:t>Intangible</a:t>
            </a:r>
            <a:r>
              <a:rPr lang="en-GB" altLang="zh-CN" sz="2000" dirty="0">
                <a:latin typeface="Times New Roman" panose="02020603050405020304" pitchFamily="18" charset="0"/>
              </a:rPr>
              <a:t>: reduce 50% damage, lasting for x turn</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00B0F0"/>
                </a:solidFill>
                <a:latin typeface="Times New Roman" panose="02020603050405020304" pitchFamily="18" charset="0"/>
              </a:rPr>
              <a:t>Vulnerable</a:t>
            </a:r>
            <a:r>
              <a:rPr lang="en-GB" altLang="zh-CN" sz="2000" dirty="0">
                <a:latin typeface="Times New Roman" panose="02020603050405020304" pitchFamily="18" charset="0"/>
              </a:rPr>
              <a:t>: increase the damage taken from enemies by 50%, lasting for x turn</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00B0F0"/>
                </a:solidFill>
                <a:latin typeface="Times New Roman" panose="02020603050405020304" pitchFamily="18" charset="0"/>
              </a:rPr>
              <a:t>Weak</a:t>
            </a:r>
            <a:r>
              <a:rPr lang="en-GB" altLang="zh-CN" sz="2000" dirty="0">
                <a:latin typeface="Times New Roman" panose="02020603050405020304" pitchFamily="18" charset="0"/>
              </a:rPr>
              <a:t>: decrease the damage by 25%, lasting for x turn</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00B0F0"/>
                </a:solidFill>
                <a:latin typeface="Times New Roman" panose="02020603050405020304" pitchFamily="18" charset="0"/>
              </a:rPr>
              <a:t>Erode</a:t>
            </a:r>
            <a:r>
              <a:rPr lang="en-GB" altLang="zh-CN" sz="2000" dirty="0">
                <a:latin typeface="Times New Roman" panose="02020603050405020304" pitchFamily="18" charset="0"/>
              </a:rPr>
              <a:t>: decrease the block by 1/3, lasting for x turn</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00B0F0"/>
                </a:solidFill>
                <a:latin typeface="Times New Roman" panose="02020603050405020304" pitchFamily="18" charset="0"/>
              </a:rPr>
              <a:t>Disarm</a:t>
            </a:r>
            <a:r>
              <a:rPr lang="en-GB" altLang="zh-CN" sz="2000" dirty="0">
                <a:latin typeface="Times New Roman" panose="02020603050405020304" pitchFamily="18" charset="0"/>
              </a:rPr>
              <a:t>: damage becomes 1 with 33% chance, lasting for x turn</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00B0F0"/>
                </a:solidFill>
                <a:latin typeface="Times New Roman" panose="02020603050405020304" pitchFamily="18" charset="0"/>
              </a:rPr>
              <a:t>Poison</a:t>
            </a:r>
            <a:r>
              <a:rPr lang="en-GB" altLang="zh-CN" sz="2000" dirty="0">
                <a:latin typeface="Times New Roman" panose="02020603050405020304" pitchFamily="18" charset="0"/>
              </a:rPr>
              <a:t>: at the start of each turn, take x damage</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00B0F0"/>
                </a:solidFill>
                <a:latin typeface="Times New Roman" panose="02020603050405020304" pitchFamily="18" charset="0"/>
              </a:rPr>
              <a:t>Bleeding</a:t>
            </a:r>
            <a:r>
              <a:rPr lang="en-GB" altLang="zh-CN" sz="2000" dirty="0">
                <a:latin typeface="Times New Roman" panose="02020603050405020304" pitchFamily="18" charset="0"/>
              </a:rPr>
              <a:t>: every time when attacked to lose HP, take x damage</a:t>
            </a:r>
            <a:endParaRPr lang="zh-CN" altLang="zh-CN" sz="3200" dirty="0"/>
          </a:p>
          <a:p>
            <a:pPr marL="685800" lvl="1" indent="-228600">
              <a:buFont typeface="+mj-lt"/>
              <a:buAutoNum type="arabicParenR"/>
            </a:pPr>
            <a:r>
              <a:rPr lang="en-GB" altLang="zh-CN" sz="2000" dirty="0">
                <a:latin typeface="Times New Roman" panose="02020603050405020304" pitchFamily="18" charset="0"/>
              </a:rPr>
              <a:t> </a:t>
            </a:r>
            <a:r>
              <a:rPr lang="en-GB" altLang="zh-CN" sz="2000" dirty="0">
                <a:solidFill>
                  <a:srgbClr val="00B0F0"/>
                </a:solidFill>
                <a:latin typeface="Times New Roman" panose="02020603050405020304" pitchFamily="18" charset="0"/>
              </a:rPr>
              <a:t>Stun</a:t>
            </a:r>
            <a:r>
              <a:rPr lang="en-GB" altLang="zh-CN" sz="2000" dirty="0">
                <a:latin typeface="Times New Roman" panose="02020603050405020304" pitchFamily="18" charset="0"/>
              </a:rPr>
              <a:t>: can't do anything, lasting for x turn</a:t>
            </a:r>
            <a:endParaRPr lang="zh-CN" altLang="zh-CN" sz="3200" dirty="0">
              <a:effectLst/>
            </a:endParaRPr>
          </a:p>
        </p:txBody>
      </p:sp>
      <mc:AlternateContent xmlns:mc="http://schemas.openxmlformats.org/markup-compatibility/2006">
        <mc:Choice xmlns:am3d="http://schemas.microsoft.com/office/drawing/2017/model3d" Requires="am3d">
          <p:graphicFrame>
            <p:nvGraphicFramePr>
              <p:cNvPr id="10" name="3D 模型 9">
                <a:extLst>
                  <a:ext uri="{FF2B5EF4-FFF2-40B4-BE49-F238E27FC236}">
                    <a16:creationId xmlns:a16="http://schemas.microsoft.com/office/drawing/2014/main" id="{F4207ECB-F9B5-46CC-BA53-BAA462CB0C86}"/>
                  </a:ext>
                </a:extLst>
              </p:cNvPr>
              <p:cNvGraphicFramePr>
                <a:graphicFrameLocks noChangeAspect="1"/>
              </p:cNvGraphicFramePr>
              <p:nvPr>
                <p:extLst>
                  <p:ext uri="{D42A27DB-BD31-4B8C-83A1-F6EECF244321}">
                    <p14:modId xmlns:p14="http://schemas.microsoft.com/office/powerpoint/2010/main" val="3188316623"/>
                  </p:ext>
                </p:extLst>
              </p:nvPr>
            </p:nvGraphicFramePr>
            <p:xfrm>
              <a:off x="8356928" y="-887915"/>
              <a:ext cx="3132935" cy="3074365"/>
            </p:xfrm>
            <a:graphic>
              <a:graphicData uri="http://schemas.microsoft.com/office/drawing/2017/model3d">
                <am3d:model3d r:embed="rId6">
                  <am3d:spPr>
                    <a:xfrm>
                      <a:off x="0" y="0"/>
                      <a:ext cx="3132935" cy="3074365"/>
                    </a:xfrm>
                    <a:prstGeom prst="rect">
                      <a:avLst/>
                    </a:prstGeom>
                  </am3d:spPr>
                  <am3d:camera>
                    <am3d:pos x="0" y="0" z="69939046"/>
                    <am3d:up dx="0" dy="36000000" dz="0"/>
                    <am3d:lookAt x="0" y="0" z="0"/>
                    <am3d:perspective fov="2700000"/>
                  </am3d:camera>
                  <am3d:trans>
                    <am3d:meterPerModelUnit n="37850" d="1000000"/>
                    <am3d:preTrans dx="-1334699" dy="-10146199" dz="-2714860"/>
                    <am3d:scale>
                      <am3d:sx n="1000000" d="1000000"/>
                      <am3d:sy n="1000000" d="1000000"/>
                      <am3d:sz n="1000000" d="1000000"/>
                    </am3d:scale>
                    <am3d:rot ax="8700000" ay="-1800000" az="-9600000"/>
                    <am3d:postTrans dx="0" dy="0" dz="0"/>
                  </am3d:trans>
                  <am3d:raster rName="Office3DRenderer" rVer="16.0.8326">
                    <am3d:blip r:embed="rId7"/>
                  </am3d:raster>
                  <am3d:extLst>
                    <a:ext uri="{9A65AA19-BECB-4387-8358-8AD5134E1D82}">
                      <a3danim:embedAnim xmlns:a3danim="http://schemas.microsoft.com/office/drawing/2018/animation/model3d" animId="0">
                        <a3danim:animPr length="2916" count="indefinite"/>
                      </a3danim:embedAnim>
                    </a:ext>
                    <a:ext uri="{E9DE012E-A134-456F-84FE-255F9AAD75C6}">
                      <a3danim:posterFrame xmlns:a3danim="http://schemas.microsoft.com/office/drawing/2018/animation/model3d" animId="0"/>
                    </a:ext>
                  </am3d:extLst>
                  <am3d:objViewport viewportSz="32524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a:extLst>
                  <a:ext uri="{FF2B5EF4-FFF2-40B4-BE49-F238E27FC236}">
                    <a16:creationId xmlns:a16="http://schemas.microsoft.com/office/drawing/2014/main" id="{F4207ECB-F9B5-46CC-BA53-BAA462CB0C86}"/>
                  </a:ext>
                </a:extLst>
              </p:cNvPr>
              <p:cNvPicPr>
                <a:picLocks noGrp="1" noRot="1" noChangeAspect="1" noMove="1" noResize="1" noEditPoints="1" noAdjustHandles="1" noChangeArrowheads="1" noChangeShapeType="1" noCrop="1"/>
              </p:cNvPicPr>
              <p:nvPr/>
            </p:nvPicPr>
            <p:blipFill>
              <a:blip r:embed="rId7"/>
              <a:stretch>
                <a:fillRect/>
              </a:stretch>
            </p:blipFill>
            <p:spPr>
              <a:xfrm>
                <a:off x="8356928" y="-887915"/>
                <a:ext cx="3132935" cy="3074365"/>
              </a:xfrm>
              <a:prstGeom prst="rect">
                <a:avLst/>
              </a:prstGeom>
            </p:spPr>
          </p:pic>
        </mc:Fallback>
      </mc:AlternateContent>
    </p:spTree>
    <p:extLst>
      <p:ext uri="{BB962C8B-B14F-4D97-AF65-F5344CB8AC3E}">
        <p14:creationId xmlns:p14="http://schemas.microsoft.com/office/powerpoint/2010/main" val="1525284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00" presetClass="emph" presetSubtype="1" repeatCount="indefinite" fill="hold" nodeType="withEffect">
                                  <p:stCondLst>
                                    <p:cond delay="0"/>
                                  </p:stCondLst>
                                  <p:childTnLst>
                                    <p:anim calcmode="lin" valueType="num">
                                      <p:cBhvr>
                                        <p:cTn id="9" dur="2917"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93D34A5F-39B1-4D6F-8AB5-CA31A9D86529}"/>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cxnSp>
        <p:nvCxnSpPr>
          <p:cNvPr id="6" name="直接连接符 5"/>
          <p:cNvCxnSpPr/>
          <p:nvPr/>
        </p:nvCxnSpPr>
        <p:spPr>
          <a:xfrm>
            <a:off x="6057900" y="1794510"/>
            <a:ext cx="18047" cy="3162501"/>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909606" y="701409"/>
            <a:ext cx="26469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stellar" panose="020A0402060406010301" pitchFamily="18" charset="0"/>
                <a:ea typeface="Meiryo" panose="020B0604030504040204" pitchFamily="34" charset="-128"/>
              </a:rPr>
              <a:t>Contents</a:t>
            </a:r>
            <a:endParaRPr kumimoji="0" lang="zh-CN" altLang="en-US" sz="2800" b="1" i="0" u="none" strike="noStrike" kern="1200" cap="none" spc="0" normalizeH="0" baseline="0" noProof="0" dirty="0">
              <a:ln>
                <a:noFill/>
              </a:ln>
              <a:solidFill>
                <a:prstClr val="black"/>
              </a:solidFill>
              <a:effectLst/>
              <a:uLnTx/>
              <a:uFillTx/>
              <a:latin typeface="Castellar" panose="020A0402060406010301" pitchFamily="18" charset="0"/>
              <a:ea typeface="AjiwaiPro" panose="02000600000000000000" pitchFamily="2" charset="-128"/>
            </a:endParaRPr>
          </a:p>
        </p:txBody>
      </p:sp>
      <p:sp>
        <p:nvSpPr>
          <p:cNvPr id="3" name="文本框 2"/>
          <p:cNvSpPr txBox="1"/>
          <p:nvPr/>
        </p:nvSpPr>
        <p:spPr>
          <a:xfrm>
            <a:off x="499773" y="1794510"/>
            <a:ext cx="4300827" cy="101566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lain"/>
              <a:tabLst/>
              <a:defRPr/>
            </a:pPr>
            <a:r>
              <a:rPr kumimoji="0" lang="en-US" altLang="zh-CN" sz="3600" b="0" i="0" u="none" strike="noStrike" kern="1200" cap="none" spc="0" normalizeH="0" baseline="0" noProof="0" dirty="0">
                <a:ln>
                  <a:noFill/>
                </a:ln>
                <a:solidFill>
                  <a:prstClr val="black"/>
                </a:solidFill>
                <a:effectLst/>
                <a:uLnTx/>
                <a:uFillTx/>
                <a:latin typeface="Bell MT" panose="02020503060305020303" pitchFamily="18" charset="0"/>
                <a:ea typeface="MStream PRC Bold" panose="00000500000000000000" pitchFamily="2" charset="-122"/>
                <a:cs typeface="+mn-cs"/>
              </a:rPr>
              <a:t>Brief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Stream PRC Bold" panose="00000500000000000000" pitchFamily="2" charset="-122"/>
                <a:ea typeface="MStream PRC Bold" panose="00000500000000000000" pitchFamily="2" charset="-122"/>
                <a:cs typeface="+mn-cs"/>
              </a:rPr>
              <a:t>     </a:t>
            </a:r>
            <a:endParaRPr kumimoji="0" lang="zh-CN" altLang="en-US" sz="2400" b="0" i="0" u="none" strike="noStrike" kern="1200" cap="none" spc="0" normalizeH="0" baseline="0" noProof="0" dirty="0">
              <a:ln>
                <a:noFill/>
              </a:ln>
              <a:solidFill>
                <a:prstClr val="black"/>
              </a:solidFill>
              <a:effectLst/>
              <a:uLnTx/>
              <a:uFillTx/>
              <a:latin typeface="MStream PRC Bold" panose="00000500000000000000" pitchFamily="2" charset="-122"/>
              <a:ea typeface="MStream PRC Bold" panose="00000500000000000000" pitchFamily="2" charset="-122"/>
              <a:cs typeface="+mn-cs"/>
            </a:endParaRPr>
          </a:p>
        </p:txBody>
      </p:sp>
      <p:sp>
        <p:nvSpPr>
          <p:cNvPr id="7" name="文本框 6"/>
          <p:cNvSpPr txBox="1"/>
          <p:nvPr/>
        </p:nvSpPr>
        <p:spPr>
          <a:xfrm>
            <a:off x="499774" y="3068479"/>
            <a:ext cx="5598831" cy="64633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lain" startAt="2"/>
              <a:tabLst/>
              <a:defRPr/>
            </a:pPr>
            <a:r>
              <a:rPr kumimoji="0" lang="en-US" altLang="zh-CN" sz="3600" b="0" i="0" u="none" strike="noStrike" kern="1200" cap="none" spc="0" normalizeH="0" baseline="0" noProof="0" dirty="0">
                <a:ln>
                  <a:noFill/>
                </a:ln>
                <a:solidFill>
                  <a:prstClr val="black"/>
                </a:solidFill>
                <a:effectLst/>
                <a:uLnTx/>
                <a:uFillTx/>
                <a:latin typeface="Bell MT" panose="02020503060305020303" pitchFamily="18" charset="0"/>
                <a:ea typeface="MStream PRC Bold" panose="00000500000000000000" pitchFamily="2" charset="-122"/>
                <a:cs typeface="+mn-cs"/>
              </a:rPr>
              <a:t>Gameplay and Rules</a:t>
            </a:r>
          </a:p>
        </p:txBody>
      </p:sp>
      <p:sp>
        <p:nvSpPr>
          <p:cNvPr id="9" name="文本框 8"/>
          <p:cNvSpPr txBox="1"/>
          <p:nvPr/>
        </p:nvSpPr>
        <p:spPr>
          <a:xfrm>
            <a:off x="499773" y="4157474"/>
            <a:ext cx="5397573"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lain" startAt="3"/>
              <a:tabLst/>
              <a:defRPr/>
            </a:pPr>
            <a:r>
              <a:rPr kumimoji="0" lang="en-US" altLang="zh-CN" sz="3600" b="0" i="0" u="none" strike="noStrike" kern="1200" cap="none" spc="0" normalizeH="0" baseline="0" noProof="0" dirty="0">
                <a:ln>
                  <a:noFill/>
                </a:ln>
                <a:solidFill>
                  <a:prstClr val="black"/>
                </a:solidFill>
                <a:effectLst/>
                <a:uLnTx/>
                <a:uFillTx/>
                <a:latin typeface="Bell MT" panose="02020503060305020303" pitchFamily="18" charset="0"/>
                <a:ea typeface="MStream PRC Bold" panose="00000500000000000000" pitchFamily="2" charset="-122"/>
                <a:cs typeface="+mn-cs"/>
              </a:rPr>
              <a:t>Implementation Process and Challenges </a:t>
            </a:r>
            <a:endParaRPr kumimoji="0" lang="zh-CN" altLang="en-US" sz="3600" b="0" i="0" u="none" strike="noStrike" kern="1200" cap="none" spc="0" normalizeH="0" baseline="0" noProof="0" dirty="0">
              <a:ln>
                <a:noFill/>
              </a:ln>
              <a:solidFill>
                <a:prstClr val="black"/>
              </a:solidFill>
              <a:effectLst/>
              <a:uLnTx/>
              <a:uFillTx/>
              <a:latin typeface="Bell MT" panose="02020503060305020303" pitchFamily="18" charset="0"/>
              <a:ea typeface="MStream PRC Bold" panose="00000500000000000000" pitchFamily="2" charset="-122"/>
              <a:cs typeface="+mn-cs"/>
            </a:endParaRPr>
          </a:p>
        </p:txBody>
      </p:sp>
      <p:sp>
        <p:nvSpPr>
          <p:cNvPr id="10" name="文本框 9"/>
          <p:cNvSpPr txBox="1"/>
          <p:nvPr/>
        </p:nvSpPr>
        <p:spPr>
          <a:xfrm>
            <a:off x="6555105" y="2414677"/>
            <a:ext cx="537175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ll MT" panose="02020503060305020303" pitchFamily="18" charset="0"/>
                <a:ea typeface="MStream PRC Bold" panose="00000500000000000000" pitchFamily="2" charset="-122"/>
                <a:cs typeface="+mn-cs"/>
              </a:rPr>
              <a:t>4 User Testing and Results</a:t>
            </a:r>
            <a:endParaRPr kumimoji="0" lang="zh-CN" altLang="en-US" sz="3600" b="0" i="0" u="none" strike="noStrike" kern="1200" cap="none" spc="0" normalizeH="0" baseline="0" noProof="0" dirty="0">
              <a:ln>
                <a:noFill/>
              </a:ln>
              <a:solidFill>
                <a:prstClr val="black"/>
              </a:solidFill>
              <a:effectLst/>
              <a:uLnTx/>
              <a:uFillTx/>
              <a:latin typeface="Bell MT" panose="02020503060305020303" pitchFamily="18" charset="0"/>
              <a:ea typeface="MStream PRC Bold" panose="00000500000000000000" pitchFamily="2" charset="-122"/>
              <a:cs typeface="+mn-cs"/>
            </a:endParaRPr>
          </a:p>
        </p:txBody>
      </p:sp>
      <p:sp>
        <p:nvSpPr>
          <p:cNvPr id="11" name="文本框 10"/>
          <p:cNvSpPr txBox="1"/>
          <p:nvPr/>
        </p:nvSpPr>
        <p:spPr>
          <a:xfrm>
            <a:off x="6555105" y="3511143"/>
            <a:ext cx="53954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ll MT" panose="02020503060305020303" pitchFamily="18" charset="0"/>
                <a:ea typeface="MStream PRC Bold" panose="00000500000000000000" pitchFamily="2" charset="-122"/>
                <a:cs typeface="+mn-cs"/>
              </a:rPr>
              <a:t>5 Reflective Evaluation</a:t>
            </a:r>
            <a:endParaRPr kumimoji="0" lang="zh-CN" altLang="en-US" sz="3600" b="0" i="0" u="none" strike="noStrike" kern="1200" cap="none" spc="0" normalizeH="0" baseline="0" noProof="0" dirty="0">
              <a:ln>
                <a:noFill/>
              </a:ln>
              <a:solidFill>
                <a:prstClr val="black"/>
              </a:solidFill>
              <a:effectLst/>
              <a:uLnTx/>
              <a:uFillTx/>
              <a:latin typeface="Bell MT" panose="02020503060305020303" pitchFamily="18" charset="0"/>
              <a:ea typeface="MStream PRC Bold" panose="00000500000000000000" pitchFamily="2" charset="-122"/>
              <a:cs typeface="+mn-cs"/>
            </a:endParaRPr>
          </a:p>
        </p:txBody>
      </p:sp>
      <p:sp>
        <p:nvSpPr>
          <p:cNvPr id="13" name="文本框 12"/>
          <p:cNvSpPr txBox="1"/>
          <p:nvPr/>
        </p:nvSpPr>
        <p:spPr>
          <a:xfrm>
            <a:off x="2105526" y="2791326"/>
            <a:ext cx="2695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pic>
        <p:nvPicPr>
          <p:cNvPr id="15" name="图片 14">
            <a:extLst>
              <a:ext uri="{FF2B5EF4-FFF2-40B4-BE49-F238E27FC236}">
                <a16:creationId xmlns:a16="http://schemas.microsoft.com/office/drawing/2014/main" id="{61DF7765-8F46-43B1-9AB7-335E0DEB30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Tree>
    <p:extLst>
      <p:ext uri="{BB962C8B-B14F-4D97-AF65-F5344CB8AC3E}">
        <p14:creationId xmlns:p14="http://schemas.microsoft.com/office/powerpoint/2010/main" val="1146285774"/>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30000" fill="hold" grpId="0" nodeType="with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accel="62000" fill="hold" grpId="0" nodeType="withEffect" p14:presetBounceEnd="42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42000">
                                          <p:cBhvr additive="base">
                                            <p:cTn id="11" dur="1000" fill="hold"/>
                                            <p:tgtEl>
                                              <p:spTgt spid="7"/>
                                            </p:tgtEl>
                                            <p:attrNameLst>
                                              <p:attrName>ppt_x</p:attrName>
                                            </p:attrNameLst>
                                          </p:cBhvr>
                                          <p:tavLst>
                                            <p:tav tm="0">
                                              <p:val>
                                                <p:strVal val="0-#ppt_w/2"/>
                                              </p:val>
                                            </p:tav>
                                            <p:tav tm="100000">
                                              <p:val>
                                                <p:strVal val="#ppt_x"/>
                                              </p:val>
                                            </p:tav>
                                          </p:tavLst>
                                        </p:anim>
                                        <p:anim calcmode="lin" valueType="num" p14:bounceEnd="42000">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4" accel="58000" fill="hold" grpId="0" nodeType="withEffect" p14:presetBounceEnd="28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28000">
                                          <p:cBhvr additive="base">
                                            <p:cTn id="15" dur="1000" fill="hold"/>
                                            <p:tgtEl>
                                              <p:spTgt spid="9"/>
                                            </p:tgtEl>
                                            <p:attrNameLst>
                                              <p:attrName>ppt_x</p:attrName>
                                            </p:attrNameLst>
                                          </p:cBhvr>
                                          <p:tavLst>
                                            <p:tav tm="0">
                                              <p:val>
                                                <p:strVal val="#ppt_x"/>
                                              </p:val>
                                            </p:tav>
                                            <p:tav tm="100000">
                                              <p:val>
                                                <p:strVal val="#ppt_x"/>
                                              </p:val>
                                            </p:tav>
                                          </p:tavLst>
                                        </p:anim>
                                        <p:anim calcmode="lin" valueType="num" p14:bounceEnd="28000">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6" accel="48000" fill="hold" grpId="0" nodeType="withEffect" p14:presetBounceEnd="48000">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14:bounceEnd="48000">
                                          <p:cBhvr additive="base">
                                            <p:cTn id="19" dur="1000" fill="hold"/>
                                            <p:tgtEl>
                                              <p:spTgt spid="10"/>
                                            </p:tgtEl>
                                            <p:attrNameLst>
                                              <p:attrName>ppt_x</p:attrName>
                                            </p:attrNameLst>
                                          </p:cBhvr>
                                          <p:tavLst>
                                            <p:tav tm="0">
                                              <p:val>
                                                <p:strVal val="1+#ppt_w/2"/>
                                              </p:val>
                                            </p:tav>
                                            <p:tav tm="100000">
                                              <p:val>
                                                <p:strVal val="#ppt_x"/>
                                              </p:val>
                                            </p:tav>
                                          </p:tavLst>
                                        </p:anim>
                                        <p:anim calcmode="lin" valueType="num" p14:bounceEnd="48000">
                                          <p:cBhvr additive="base">
                                            <p:cTn id="20" dur="1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3" accel="28000" fill="hold" grpId="0" nodeType="withEffect" p14:presetBounceEnd="46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46000">
                                          <p:cBhvr additive="base">
                                            <p:cTn id="23" dur="1000" fill="hold"/>
                                            <p:tgtEl>
                                              <p:spTgt spid="11"/>
                                            </p:tgtEl>
                                            <p:attrNameLst>
                                              <p:attrName>ppt_x</p:attrName>
                                            </p:attrNameLst>
                                          </p:cBhvr>
                                          <p:tavLst>
                                            <p:tav tm="0">
                                              <p:val>
                                                <p:strVal val="1+#ppt_w/2"/>
                                              </p:val>
                                            </p:tav>
                                            <p:tav tm="100000">
                                              <p:val>
                                                <p:strVal val="#ppt_x"/>
                                              </p:val>
                                            </p:tav>
                                          </p:tavLst>
                                        </p:anim>
                                        <p:anim calcmode="lin" valueType="num" p14:bounceEnd="46000">
                                          <p:cBhvr additive="base">
                                            <p:cTn id="24"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3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accel="62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4" accel="58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6" accel="48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1+#ppt_w/2"/>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3" accel="280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1+#ppt_w/2"/>
                                              </p:val>
                                            </p:tav>
                                            <p:tav tm="100000">
                                              <p:val>
                                                <p:strVal val="#ppt_x"/>
                                              </p:val>
                                            </p:tav>
                                          </p:tavLst>
                                        </p:anim>
                                        <p:anim calcmode="lin" valueType="num">
                                          <p:cBhvr additive="base">
                                            <p:cTn id="24"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p:bldP spid="11"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F63C10A-E00B-4F32-AD33-AEE94D535B4A}"/>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标题 1">
            <a:extLst>
              <a:ext uri="{FF2B5EF4-FFF2-40B4-BE49-F238E27FC236}">
                <a16:creationId xmlns:a16="http://schemas.microsoft.com/office/drawing/2014/main" id="{E41A0540-8118-3144-B9CE-1E92AE9FAAAA}"/>
              </a:ext>
            </a:extLst>
          </p:cNvPr>
          <p:cNvSpPr>
            <a:spLocks noGrp="1"/>
          </p:cNvSpPr>
          <p:nvPr>
            <p:ph type="title"/>
          </p:nvPr>
        </p:nvSpPr>
        <p:spPr>
          <a:xfrm>
            <a:off x="416529" y="35303"/>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Battle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Lifecycle</a:t>
            </a:r>
          </a:p>
        </p:txBody>
      </p:sp>
      <p:pic>
        <p:nvPicPr>
          <p:cNvPr id="5" name="图片 4">
            <a:extLst>
              <a:ext uri="{FF2B5EF4-FFF2-40B4-BE49-F238E27FC236}">
                <a16:creationId xmlns:a16="http://schemas.microsoft.com/office/drawing/2014/main" id="{02269FEB-CC47-AC45-97F4-07CFFA26A3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6" name="矩形 5">
            <a:extLst>
              <a:ext uri="{FF2B5EF4-FFF2-40B4-BE49-F238E27FC236}">
                <a16:creationId xmlns:a16="http://schemas.microsoft.com/office/drawing/2014/main" id="{92FE3EB8-873F-F940-BD19-CECCAC5C06BA}"/>
              </a:ext>
            </a:extLst>
          </p:cNvPr>
          <p:cNvSpPr/>
          <p:nvPr/>
        </p:nvSpPr>
        <p:spPr>
          <a:xfrm>
            <a:off x="308803" y="1687542"/>
            <a:ext cx="1326503" cy="827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Start battle</a:t>
            </a:r>
            <a:endParaRPr kumimoji="1" lang="zh-CN" altLang="en-US"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01C8DF6A-95B1-4241-A20A-F51317D263C2}"/>
              </a:ext>
            </a:extLst>
          </p:cNvPr>
          <p:cNvSpPr/>
          <p:nvPr/>
        </p:nvSpPr>
        <p:spPr>
          <a:xfrm>
            <a:off x="2042820" y="1687542"/>
            <a:ext cx="1326503" cy="827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Start turn</a:t>
            </a:r>
            <a:endParaRPr kumimoji="1" lang="zh-CN"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E6D2EBF4-BA79-B740-B3D2-C2044570CCC3}"/>
              </a:ext>
            </a:extLst>
          </p:cNvPr>
          <p:cNvSpPr/>
          <p:nvPr/>
        </p:nvSpPr>
        <p:spPr>
          <a:xfrm>
            <a:off x="5919640" y="1685842"/>
            <a:ext cx="1401069" cy="827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End turn</a:t>
            </a:r>
            <a:endParaRPr kumimoji="1"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888E1BD-07FB-2A40-9FD7-84A70BC707F5}"/>
              </a:ext>
            </a:extLst>
          </p:cNvPr>
          <p:cNvSpPr/>
          <p:nvPr/>
        </p:nvSpPr>
        <p:spPr>
          <a:xfrm>
            <a:off x="9964463" y="1685842"/>
            <a:ext cx="1828800" cy="827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End battle</a:t>
            </a:r>
            <a:endParaRPr kumimoji="1" lang="zh-CN" altLang="en-US"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A3332629-A6D2-6A43-B5B6-6731BF8FEE39}"/>
              </a:ext>
            </a:extLst>
          </p:cNvPr>
          <p:cNvSpPr/>
          <p:nvPr/>
        </p:nvSpPr>
        <p:spPr>
          <a:xfrm>
            <a:off x="3772689" y="1687543"/>
            <a:ext cx="1739474" cy="827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Main role action</a:t>
            </a:r>
            <a:endParaRPr kumimoji="1" lang="zh-CN" altLang="en-US" dirty="0">
              <a:latin typeface="Times New Roman" panose="02020603050405020304" pitchFamily="18" charset="0"/>
              <a:cs typeface="Times New Roman" panose="02020603050405020304" pitchFamily="18" charset="0"/>
            </a:endParaRPr>
          </a:p>
        </p:txBody>
      </p:sp>
      <p:cxnSp>
        <p:nvCxnSpPr>
          <p:cNvPr id="14" name="直线箭头连接符 13">
            <a:extLst>
              <a:ext uri="{FF2B5EF4-FFF2-40B4-BE49-F238E27FC236}">
                <a16:creationId xmlns:a16="http://schemas.microsoft.com/office/drawing/2014/main" id="{2070BBCC-2ABC-6141-B1CF-B93D1648BEFC}"/>
              </a:ext>
            </a:extLst>
          </p:cNvPr>
          <p:cNvCxnSpPr>
            <a:cxnSpLocks/>
            <a:stCxn id="6" idx="3"/>
            <a:endCxn id="7" idx="1"/>
          </p:cNvCxnSpPr>
          <p:nvPr/>
        </p:nvCxnSpPr>
        <p:spPr>
          <a:xfrm>
            <a:off x="1635306" y="2101199"/>
            <a:ext cx="40751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直线箭头连接符 14">
            <a:extLst>
              <a:ext uri="{FF2B5EF4-FFF2-40B4-BE49-F238E27FC236}">
                <a16:creationId xmlns:a16="http://schemas.microsoft.com/office/drawing/2014/main" id="{F2AF5A17-BCE5-A24D-B910-5245E1DD69C3}"/>
              </a:ext>
            </a:extLst>
          </p:cNvPr>
          <p:cNvCxnSpPr>
            <a:cxnSpLocks/>
            <a:stCxn id="7" idx="3"/>
            <a:endCxn id="11" idx="1"/>
          </p:cNvCxnSpPr>
          <p:nvPr/>
        </p:nvCxnSpPr>
        <p:spPr>
          <a:xfrm>
            <a:off x="3369323" y="2101199"/>
            <a:ext cx="40336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直线箭头连接符 25">
            <a:extLst>
              <a:ext uri="{FF2B5EF4-FFF2-40B4-BE49-F238E27FC236}">
                <a16:creationId xmlns:a16="http://schemas.microsoft.com/office/drawing/2014/main" id="{28CF5EB7-AEF4-6043-A7AC-4EE90E73950A}"/>
              </a:ext>
            </a:extLst>
          </p:cNvPr>
          <p:cNvCxnSpPr>
            <a:cxnSpLocks/>
            <a:stCxn id="11" idx="3"/>
            <a:endCxn id="9" idx="1"/>
          </p:cNvCxnSpPr>
          <p:nvPr/>
        </p:nvCxnSpPr>
        <p:spPr>
          <a:xfrm flipV="1">
            <a:off x="5512163" y="2099499"/>
            <a:ext cx="407477" cy="17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直线箭头连接符 39">
            <a:extLst>
              <a:ext uri="{FF2B5EF4-FFF2-40B4-BE49-F238E27FC236}">
                <a16:creationId xmlns:a16="http://schemas.microsoft.com/office/drawing/2014/main" id="{4688C287-30F5-C049-8FC6-D4E55EE18DC1}"/>
              </a:ext>
            </a:extLst>
          </p:cNvPr>
          <p:cNvCxnSpPr>
            <a:cxnSpLocks/>
            <a:stCxn id="9" idx="3"/>
            <a:endCxn id="56" idx="1"/>
          </p:cNvCxnSpPr>
          <p:nvPr/>
        </p:nvCxnSpPr>
        <p:spPr>
          <a:xfrm>
            <a:off x="7320709" y="2099499"/>
            <a:ext cx="40747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6" name="矩形 55">
            <a:extLst>
              <a:ext uri="{FF2B5EF4-FFF2-40B4-BE49-F238E27FC236}">
                <a16:creationId xmlns:a16="http://schemas.microsoft.com/office/drawing/2014/main" id="{0E6CBB19-F76B-2F4C-8C62-B51816B1A21D}"/>
              </a:ext>
            </a:extLst>
          </p:cNvPr>
          <p:cNvSpPr/>
          <p:nvPr/>
        </p:nvSpPr>
        <p:spPr>
          <a:xfrm>
            <a:off x="7728186" y="1685842"/>
            <a:ext cx="1828800" cy="827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Enemies action</a:t>
            </a:r>
            <a:endParaRPr kumimoji="1" lang="zh-CN" altLang="en-US" dirty="0">
              <a:latin typeface="Times New Roman" panose="02020603050405020304" pitchFamily="18" charset="0"/>
              <a:cs typeface="Times New Roman" panose="02020603050405020304" pitchFamily="18" charset="0"/>
            </a:endParaRPr>
          </a:p>
        </p:txBody>
      </p:sp>
      <p:cxnSp>
        <p:nvCxnSpPr>
          <p:cNvPr id="85" name="肘形连接符 84">
            <a:extLst>
              <a:ext uri="{FF2B5EF4-FFF2-40B4-BE49-F238E27FC236}">
                <a16:creationId xmlns:a16="http://schemas.microsoft.com/office/drawing/2014/main" id="{05483C2B-7C85-1048-8BC5-4AD65367DC21}"/>
              </a:ext>
            </a:extLst>
          </p:cNvPr>
          <p:cNvCxnSpPr>
            <a:cxnSpLocks/>
            <a:stCxn id="56" idx="2"/>
            <a:endCxn id="7" idx="2"/>
          </p:cNvCxnSpPr>
          <p:nvPr/>
        </p:nvCxnSpPr>
        <p:spPr>
          <a:xfrm rot="5400000">
            <a:off x="5673479" y="-454251"/>
            <a:ext cx="1700" cy="5936514"/>
          </a:xfrm>
          <a:prstGeom prst="bentConnector3">
            <a:avLst>
              <a:gd name="adj1" fmla="val 1354705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肘形连接符 90">
            <a:extLst>
              <a:ext uri="{FF2B5EF4-FFF2-40B4-BE49-F238E27FC236}">
                <a16:creationId xmlns:a16="http://schemas.microsoft.com/office/drawing/2014/main" id="{E5A2B297-E4F8-3543-9823-5B8C99B4C0F6}"/>
              </a:ext>
            </a:extLst>
          </p:cNvPr>
          <p:cNvCxnSpPr>
            <a:stCxn id="9" idx="0"/>
            <a:endCxn id="10" idx="0"/>
          </p:cNvCxnSpPr>
          <p:nvPr/>
        </p:nvCxnSpPr>
        <p:spPr>
          <a:xfrm rot="5400000" flipH="1" flipV="1">
            <a:off x="8749519" y="-443502"/>
            <a:ext cx="12700" cy="4258688"/>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肘形连接符 15">
            <a:extLst>
              <a:ext uri="{FF2B5EF4-FFF2-40B4-BE49-F238E27FC236}">
                <a16:creationId xmlns:a16="http://schemas.microsoft.com/office/drawing/2014/main" id="{491971D2-9D09-054F-AF05-96D1E4478B9C}"/>
              </a:ext>
            </a:extLst>
          </p:cNvPr>
          <p:cNvCxnSpPr>
            <a:stCxn id="11" idx="0"/>
          </p:cNvCxnSpPr>
          <p:nvPr/>
        </p:nvCxnSpPr>
        <p:spPr>
          <a:xfrm rot="5400000" flipH="1" flipV="1">
            <a:off x="5525355" y="586374"/>
            <a:ext cx="218241" cy="1984099"/>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18" name="直线连接符 17">
            <a:extLst>
              <a:ext uri="{FF2B5EF4-FFF2-40B4-BE49-F238E27FC236}">
                <a16:creationId xmlns:a16="http://schemas.microsoft.com/office/drawing/2014/main" id="{228A8758-91F7-FF4C-B9DB-2E8A959D88D4}"/>
              </a:ext>
            </a:extLst>
          </p:cNvPr>
          <p:cNvCxnSpPr>
            <a:stCxn id="56" idx="0"/>
          </p:cNvCxnSpPr>
          <p:nvPr/>
        </p:nvCxnSpPr>
        <p:spPr>
          <a:xfrm flipV="1">
            <a:off x="8642586" y="1469303"/>
            <a:ext cx="0" cy="216539"/>
          </a:xfrm>
          <a:prstGeom prst="line">
            <a:avLst/>
          </a:prstGeom>
          <a:ln/>
        </p:spPr>
        <p:style>
          <a:lnRef idx="3">
            <a:schemeClr val="accent1"/>
          </a:lnRef>
          <a:fillRef idx="0">
            <a:schemeClr val="accent1"/>
          </a:fillRef>
          <a:effectRef idx="2">
            <a:schemeClr val="accent1"/>
          </a:effectRef>
          <a:fontRef idx="minor">
            <a:schemeClr val="tx1"/>
          </a:fontRef>
        </p:style>
      </p:cxnSp>
      <p:sp>
        <p:nvSpPr>
          <p:cNvPr id="3" name="文本框 2">
            <a:extLst>
              <a:ext uri="{FF2B5EF4-FFF2-40B4-BE49-F238E27FC236}">
                <a16:creationId xmlns:a16="http://schemas.microsoft.com/office/drawing/2014/main" id="{09B102A1-6F82-4AA9-92E1-23400A6C70F1}"/>
              </a:ext>
            </a:extLst>
          </p:cNvPr>
          <p:cNvSpPr txBox="1"/>
          <p:nvPr/>
        </p:nvSpPr>
        <p:spPr>
          <a:xfrm>
            <a:off x="308803" y="3466745"/>
            <a:ext cx="11484460" cy="2862322"/>
          </a:xfrm>
          <a:prstGeom prst="rect">
            <a:avLst/>
          </a:prstGeom>
          <a:noFill/>
        </p:spPr>
        <p:txBody>
          <a:bodyPr wrap="square" rtlCol="0">
            <a:spAutoFit/>
          </a:bodyPr>
          <a:lstStyle/>
          <a:p>
            <a:pPr algn="just"/>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In each battle, you may meet 1, 2 or 3 enemies. And your aim is use cards to defeat enemies and get the rewards to improve the main role. As you can see, we design the battle lifecycle, and the lifecycle can provide opportunity to</a:t>
            </a:r>
            <a:r>
              <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 </a:t>
            </a:r>
            <a:r>
              <a:rPr lang="en"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trigger</a:t>
            </a:r>
            <a:r>
              <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 </a:t>
            </a: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equipment. Each turn, user can draw 5 random cards from the cards deck at start turn phase, if the cards deck does not have enough cards, the cards which are in the dropped decks will be added to the cards deck. Also, the magic points will be refreshed at start turn phase. You should consider how to use these magic points carefully. Each turn, the blocks will be reset, you should be more careful of using this point to make some positive influence. After each enemies have finished their actions, their next actions will be random got again. When someone’s HP become 0, the battle will end,</a:t>
            </a:r>
            <a:r>
              <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 </a:t>
            </a: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there are three different situation: 1. after end the turn, triggering some equipment of card functionality or some </a:t>
            </a:r>
            <a:r>
              <a:rPr lang="en-US" altLang="zh-CN" dirty="0" err="1">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debuff</a:t>
            </a: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 like poison and blooding causing damage. 2. the main role uses cards kill the all enemies. 3. the Enemies kills the main role.</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a:p>
            <a:pPr algn="just"/>
            <a:endParaRPr lang="zh-CN" altLang="en-US" dirty="0"/>
          </a:p>
        </p:txBody>
      </p:sp>
    </p:spTree>
    <p:extLst>
      <p:ext uri="{BB962C8B-B14F-4D97-AF65-F5344CB8AC3E}">
        <p14:creationId xmlns:p14="http://schemas.microsoft.com/office/powerpoint/2010/main" val="3804150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AA8E9F62-51CB-4DD7-A403-A65E04C40D9B}"/>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4" name="六边形 3"/>
          <p:cNvSpPr/>
          <p:nvPr/>
        </p:nvSpPr>
        <p:spPr>
          <a:xfrm>
            <a:off x="9406879" y="1574730"/>
            <a:ext cx="2164409" cy="1865870"/>
          </a:xfrm>
          <a:prstGeom prst="hexagon">
            <a:avLst/>
          </a:prstGeom>
          <a:blipFill>
            <a:blip r:embed="rId4"/>
            <a:stretch>
              <a:fillRect/>
            </a:stretch>
          </a:blipFill>
          <a:ln>
            <a:solidFill>
              <a:srgbClr val="ACB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5" name="六边形 4"/>
          <p:cNvSpPr/>
          <p:nvPr/>
        </p:nvSpPr>
        <p:spPr>
          <a:xfrm>
            <a:off x="7516295" y="2637411"/>
            <a:ext cx="2164409" cy="1865870"/>
          </a:xfrm>
          <a:prstGeom prst="hexagon">
            <a:avLst/>
          </a:prstGeom>
          <a:blipFill>
            <a:blip r:embed="rId5"/>
            <a:stretch>
              <a:fillRect/>
            </a:stretch>
          </a:blipFill>
          <a:ln>
            <a:solidFill>
              <a:srgbClr val="ACB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6" name="六边形 5"/>
          <p:cNvSpPr/>
          <p:nvPr/>
        </p:nvSpPr>
        <p:spPr>
          <a:xfrm>
            <a:off x="9406878" y="3700092"/>
            <a:ext cx="2164409" cy="1865870"/>
          </a:xfrm>
          <a:prstGeom prst="hexagon">
            <a:avLst/>
          </a:prstGeom>
          <a:blipFill>
            <a:blip r:embed="rId6"/>
            <a:stretch>
              <a:fillRect/>
            </a:stretch>
          </a:blipFill>
          <a:ln>
            <a:solidFill>
              <a:srgbClr val="ACB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文本框 1"/>
          <p:cNvSpPr txBox="1"/>
          <p:nvPr/>
        </p:nvSpPr>
        <p:spPr>
          <a:xfrm>
            <a:off x="4701693" y="1515458"/>
            <a:ext cx="2846932" cy="132343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Players can press B to get bag. In the bag, players can find what equipment and cards they have, also they can see details of every card by pressing it.</a:t>
            </a:r>
            <a:endParaRPr kumimoji="0" lang="zh-CN" altLang="en-US" sz="1600"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7" name="文本框 6"/>
          <p:cNvSpPr txBox="1"/>
          <p:nvPr/>
        </p:nvSpPr>
        <p:spPr>
          <a:xfrm>
            <a:off x="1740463" y="3341518"/>
            <a:ext cx="2936032"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If </a:t>
            </a:r>
            <a:r>
              <a:rPr lang="en-US" altLang="zh-CN" sz="1600" dirty="0">
                <a:solidFill>
                  <a:srgbClr val="4F5261"/>
                </a:solidFill>
                <a:latin typeface="Times New Roman" panose="02020603050405020304" pitchFamily="18" charset="0"/>
                <a:ea typeface="Microsoft JhengHei" panose="020B0604030504040204" pitchFamily="34" charset="-120"/>
                <a:cs typeface="Times New Roman" panose="02020603050405020304" pitchFamily="18" charset="0"/>
              </a:rPr>
              <a:t>players have enough money, they can go to shop to get more powerful skills by pressing G. Players can input the number of goods they want to by and even buy healthy point.</a:t>
            </a:r>
            <a:endParaRPr kumimoji="0" lang="zh-CN" altLang="en-US" sz="1600"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8" name="文本框 7"/>
          <p:cNvSpPr txBox="1"/>
          <p:nvPr/>
        </p:nvSpPr>
        <p:spPr>
          <a:xfrm>
            <a:off x="4807066" y="5468325"/>
            <a:ext cx="3082087" cy="132343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4F5261"/>
                </a:solidFill>
                <a:latin typeface="Times New Roman" panose="02020603050405020304" pitchFamily="18" charset="0"/>
                <a:ea typeface="Microsoft JhengHei" panose="020B0604030504040204" pitchFamily="34" charset="-120"/>
                <a:cs typeface="Times New Roman" panose="02020603050405020304" pitchFamily="18" charset="0"/>
              </a:rPr>
              <a:t>Since players want to exit game they can press V to get Menu and press Exit Game. There are some other functions like alpha settings, basic help pages.</a:t>
            </a:r>
            <a:endParaRPr kumimoji="0" lang="zh-CN" altLang="en-US" sz="1600"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cxnSp>
        <p:nvCxnSpPr>
          <p:cNvPr id="10" name="直接连接符 9"/>
          <p:cNvCxnSpPr/>
          <p:nvPr/>
        </p:nvCxnSpPr>
        <p:spPr>
          <a:xfrm flipH="1" flipV="1">
            <a:off x="6096000" y="3570346"/>
            <a:ext cx="1281689" cy="3586"/>
          </a:xfrm>
          <a:prstGeom prst="line">
            <a:avLst/>
          </a:prstGeom>
          <a:ln w="28575">
            <a:solidFill>
              <a:srgbClr val="ACB6C2"/>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187683" y="981534"/>
            <a:ext cx="26710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F5261"/>
                </a:solidFill>
                <a:effectLst/>
                <a:uLnTx/>
                <a:uFillTx/>
                <a:latin typeface="Calibri"/>
                <a:ea typeface="Meiryo" panose="020B0604030504040204" pitchFamily="34" charset="-128"/>
                <a:cs typeface="+mn-cs"/>
              </a:rPr>
              <a:t>Bag System</a:t>
            </a:r>
            <a:endParaRPr kumimoji="0" lang="zh-CN" altLang="en-US" sz="2400" b="1" i="0" u="none" strike="noStrike" kern="1200" cap="none" spc="0" normalizeH="0" baseline="0" noProof="0" dirty="0">
              <a:ln>
                <a:noFill/>
              </a:ln>
              <a:solidFill>
                <a:srgbClr val="4F5261"/>
              </a:solidFill>
              <a:effectLst/>
              <a:uLnTx/>
              <a:uFillTx/>
              <a:latin typeface="Calibri"/>
              <a:ea typeface="Meiryo" panose="020B0604030504040204" pitchFamily="34" charset="-128"/>
              <a:cs typeface="+mn-cs"/>
            </a:endParaRPr>
          </a:p>
        </p:txBody>
      </p:sp>
      <p:sp>
        <p:nvSpPr>
          <p:cNvPr id="26" name="文本框 25"/>
          <p:cNvSpPr txBox="1"/>
          <p:nvPr/>
        </p:nvSpPr>
        <p:spPr>
          <a:xfrm>
            <a:off x="4623142" y="4889726"/>
            <a:ext cx="26710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4F5261"/>
                </a:solidFill>
                <a:latin typeface="Calibri"/>
                <a:ea typeface="Meiryo" panose="020B0604030504040204" pitchFamily="34" charset="-128"/>
              </a:rPr>
              <a:t>Menu System</a:t>
            </a:r>
            <a:endParaRPr kumimoji="0" lang="zh-CN" altLang="en-US" sz="2400" b="1" i="0" u="none" strike="noStrike" kern="1200" cap="none" spc="0" normalizeH="0" baseline="0" noProof="0" dirty="0">
              <a:ln>
                <a:noFill/>
              </a:ln>
              <a:solidFill>
                <a:srgbClr val="4F5261"/>
              </a:solidFill>
              <a:effectLst/>
              <a:uLnTx/>
              <a:uFillTx/>
              <a:latin typeface="Calibri"/>
              <a:ea typeface="Meiryo" panose="020B0604030504040204" pitchFamily="34" charset="-128"/>
              <a:cs typeface="+mn-cs"/>
            </a:endParaRPr>
          </a:p>
        </p:txBody>
      </p:sp>
      <p:cxnSp>
        <p:nvCxnSpPr>
          <p:cNvPr id="27" name="直接连接符 26"/>
          <p:cNvCxnSpPr/>
          <p:nvPr/>
        </p:nvCxnSpPr>
        <p:spPr>
          <a:xfrm flipH="1">
            <a:off x="9843291" y="3578474"/>
            <a:ext cx="1276969" cy="12032"/>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9274684" y="2499538"/>
            <a:ext cx="563069" cy="1078937"/>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9274684" y="3578475"/>
            <a:ext cx="568691" cy="1028056"/>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7992177" y="4606531"/>
            <a:ext cx="1282507" cy="0"/>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7992177" y="2499538"/>
            <a:ext cx="1281716" cy="4058"/>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1131649" y="3578475"/>
            <a:ext cx="528410" cy="1028056"/>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1131649" y="2506521"/>
            <a:ext cx="528410" cy="1083985"/>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284146" y="1581713"/>
            <a:ext cx="465045" cy="924808"/>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9273893" y="4606531"/>
            <a:ext cx="528410" cy="1028056"/>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8004813" y="5629209"/>
            <a:ext cx="1281689" cy="3586"/>
          </a:xfrm>
          <a:prstGeom prst="line">
            <a:avLst/>
          </a:prstGeom>
          <a:ln w="28575">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7864316" y="1563352"/>
            <a:ext cx="1281689" cy="3586"/>
          </a:xfrm>
          <a:prstGeom prst="line">
            <a:avLst/>
          </a:prstGeom>
          <a:ln w="28575">
            <a:solidFill>
              <a:srgbClr val="ACB6C2"/>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834053" y="981534"/>
            <a:ext cx="2286162" cy="461665"/>
          </a:xfrm>
          <a:prstGeom prst="rect">
            <a:avLst/>
          </a:prstGeom>
          <a:noFill/>
          <a:ln>
            <a:solidFill>
              <a:srgbClr val="8E9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矩形 29"/>
          <p:cNvSpPr/>
          <p:nvPr/>
        </p:nvSpPr>
        <p:spPr>
          <a:xfrm>
            <a:off x="1765011" y="2797742"/>
            <a:ext cx="2286162" cy="461665"/>
          </a:xfrm>
          <a:prstGeom prst="rect">
            <a:avLst/>
          </a:prstGeom>
          <a:noFill/>
          <a:ln>
            <a:solidFill>
              <a:srgbClr val="8E9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矩形 31"/>
          <p:cNvSpPr/>
          <p:nvPr/>
        </p:nvSpPr>
        <p:spPr>
          <a:xfrm>
            <a:off x="4815567" y="4934401"/>
            <a:ext cx="2286162" cy="461665"/>
          </a:xfrm>
          <a:prstGeom prst="rect">
            <a:avLst/>
          </a:prstGeom>
          <a:noFill/>
          <a:ln>
            <a:solidFill>
              <a:srgbClr val="8E9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文本框 36"/>
          <p:cNvSpPr txBox="1"/>
          <p:nvPr/>
        </p:nvSpPr>
        <p:spPr>
          <a:xfrm>
            <a:off x="1890455" y="2807594"/>
            <a:ext cx="209058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F5261"/>
                </a:solidFill>
                <a:effectLst/>
                <a:uLnTx/>
                <a:uFillTx/>
                <a:latin typeface="Calibri"/>
                <a:ea typeface="Meiryo" panose="020B0604030504040204" pitchFamily="34" charset="-128"/>
                <a:cs typeface="+mn-cs"/>
              </a:rPr>
              <a:t>Shop </a:t>
            </a:r>
            <a:r>
              <a:rPr lang="en-US" altLang="zh-CN" sz="2400" b="1" dirty="0">
                <a:solidFill>
                  <a:srgbClr val="4F5261"/>
                </a:solidFill>
                <a:latin typeface="Calibri"/>
                <a:ea typeface="Meiryo" panose="020B0604030504040204" pitchFamily="34" charset="-128"/>
              </a:rPr>
              <a:t>S</a:t>
            </a:r>
            <a:r>
              <a:rPr kumimoji="0" lang="en-US" altLang="zh-CN" sz="2400" b="1" i="0" u="none" strike="noStrike" kern="1200" cap="none" spc="0" normalizeH="0" baseline="0" noProof="0" dirty="0" err="1">
                <a:ln>
                  <a:noFill/>
                </a:ln>
                <a:solidFill>
                  <a:srgbClr val="4F5261"/>
                </a:solidFill>
                <a:effectLst/>
                <a:uLnTx/>
                <a:uFillTx/>
                <a:latin typeface="Calibri"/>
                <a:ea typeface="Meiryo" panose="020B0604030504040204" pitchFamily="34" charset="-128"/>
                <a:cs typeface="+mn-cs"/>
              </a:rPr>
              <a:t>yste</a:t>
            </a:r>
            <a:r>
              <a:rPr lang="en-US" altLang="zh-CN" sz="2400" b="1" dirty="0">
                <a:solidFill>
                  <a:srgbClr val="4F5261"/>
                </a:solidFill>
                <a:latin typeface="Calibri"/>
                <a:ea typeface="Meiryo" panose="020B0604030504040204" pitchFamily="34" charset="-128"/>
              </a:rPr>
              <a:t>m</a:t>
            </a:r>
            <a:endParaRPr kumimoji="0" lang="zh-CN" altLang="en-US" sz="2400" b="1" i="0" u="none" strike="noStrike" kern="1200" cap="none" spc="0" normalizeH="0" baseline="0" noProof="0" dirty="0">
              <a:ln>
                <a:noFill/>
              </a:ln>
              <a:solidFill>
                <a:srgbClr val="4F5261"/>
              </a:solidFill>
              <a:effectLst/>
              <a:uLnTx/>
              <a:uFillTx/>
              <a:latin typeface="Calibri"/>
              <a:ea typeface="Meiryo" panose="020B0604030504040204" pitchFamily="34" charset="-128"/>
              <a:cs typeface="+mn-cs"/>
            </a:endParaRPr>
          </a:p>
        </p:txBody>
      </p:sp>
      <p:pic>
        <p:nvPicPr>
          <p:cNvPr id="33" name="图片 32">
            <a:extLst>
              <a:ext uri="{FF2B5EF4-FFF2-40B4-BE49-F238E27FC236}">
                <a16:creationId xmlns:a16="http://schemas.microsoft.com/office/drawing/2014/main" id="{D1789F90-EF4A-4447-93BC-1ABDDBE348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11" name="文本框 10">
            <a:extLst>
              <a:ext uri="{FF2B5EF4-FFF2-40B4-BE49-F238E27FC236}">
                <a16:creationId xmlns:a16="http://schemas.microsoft.com/office/drawing/2014/main" id="{7607965F-868F-43D4-BB67-4945A96F19A2}"/>
              </a:ext>
            </a:extLst>
          </p:cNvPr>
          <p:cNvSpPr txBox="1"/>
          <p:nvPr/>
        </p:nvSpPr>
        <p:spPr>
          <a:xfrm>
            <a:off x="1437309" y="126977"/>
            <a:ext cx="9104671" cy="584775"/>
          </a:xfrm>
          <a:prstGeom prst="rect">
            <a:avLst/>
          </a:prstGeom>
          <a:noFill/>
        </p:spPr>
        <p:txBody>
          <a:bodyPr wrap="square" rtlCol="0">
            <a:spAutoFit/>
          </a:bodyPr>
          <a:lstStyle/>
          <a:p>
            <a:pPr algn="ctr"/>
            <a:r>
              <a:rPr lang="en-US" altLang="zh-CN" sz="3200" dirty="0">
                <a:latin typeface="Times New Roman" panose="02020603050405020304" pitchFamily="18" charset="0"/>
                <a:cs typeface="Times New Roman" panose="02020603050405020304" pitchFamily="18" charset="0"/>
              </a:rPr>
              <a:t>About GUI </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0590052"/>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FF5D8AA4-83A6-4534-96FB-BE407FA38991}"/>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36" name="矩形 35"/>
          <p:cNvSpPr/>
          <p:nvPr/>
        </p:nvSpPr>
        <p:spPr>
          <a:xfrm>
            <a:off x="5697634" y="3761752"/>
            <a:ext cx="4395535"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During</a:t>
            </a:r>
            <a:r>
              <a:rPr kumimoji="0" lang="en-US" altLang="zh-CN" sz="1600" b="0" i="0" u="none" strike="noStrike" kern="1200" cap="none" spc="0" normalizeH="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 exploration, players can press M to get map information. There will be a point to represent the location of player. </a:t>
            </a:r>
            <a:endParaRPr kumimoji="0" lang="zh-CN" altLang="en-US" sz="1600"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14" name="图片 13">
            <a:extLst>
              <a:ext uri="{FF2B5EF4-FFF2-40B4-BE49-F238E27FC236}">
                <a16:creationId xmlns:a16="http://schemas.microsoft.com/office/drawing/2014/main" id="{5FC4F125-885C-4E7D-83F0-E46A650F76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13" name="文本框 12">
            <a:extLst>
              <a:ext uri="{FF2B5EF4-FFF2-40B4-BE49-F238E27FC236}">
                <a16:creationId xmlns:a16="http://schemas.microsoft.com/office/drawing/2014/main" id="{7804D4E1-C987-4B30-80E9-8865E9AE63CE}"/>
              </a:ext>
            </a:extLst>
          </p:cNvPr>
          <p:cNvSpPr txBox="1"/>
          <p:nvPr/>
        </p:nvSpPr>
        <p:spPr>
          <a:xfrm>
            <a:off x="1465860" y="393868"/>
            <a:ext cx="9104671" cy="584775"/>
          </a:xfrm>
          <a:prstGeom prst="rect">
            <a:avLst/>
          </a:prstGeom>
          <a:noFill/>
        </p:spPr>
        <p:txBody>
          <a:bodyPr wrap="square" rtlCol="0">
            <a:spAutoFit/>
          </a:bodyPr>
          <a:lstStyle/>
          <a:p>
            <a:pPr algn="ctr"/>
            <a:r>
              <a:rPr lang="en-US" altLang="zh-CN" sz="3200" dirty="0">
                <a:latin typeface="Times New Roman" panose="02020603050405020304" pitchFamily="18" charset="0"/>
                <a:cs typeface="Times New Roman" panose="02020603050405020304" pitchFamily="18" charset="0"/>
              </a:rPr>
              <a:t>About GUI </a:t>
            </a:r>
            <a:endParaRPr lang="zh-CN" altLang="en-US" sz="32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A4D15F64-BFFA-426A-9B93-EF68C0A88AF7}"/>
              </a:ext>
            </a:extLst>
          </p:cNvPr>
          <p:cNvSpPr txBox="1"/>
          <p:nvPr/>
        </p:nvSpPr>
        <p:spPr>
          <a:xfrm>
            <a:off x="6825641" y="1326169"/>
            <a:ext cx="2286162"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Dialogue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2255C697-C407-40C0-93A8-8BA03FBF45E0}"/>
              </a:ext>
            </a:extLst>
          </p:cNvPr>
          <p:cNvSpPr txBox="1"/>
          <p:nvPr/>
        </p:nvSpPr>
        <p:spPr>
          <a:xfrm>
            <a:off x="6622363" y="1940552"/>
            <a:ext cx="2890918" cy="584775"/>
          </a:xfrm>
          <a:prstGeom prst="rect">
            <a:avLst/>
          </a:prstGeom>
          <a:noFill/>
        </p:spPr>
        <p:txBody>
          <a:bodyPr wrap="square" rtlCol="0">
            <a:spAutoFit/>
          </a:bodyPr>
          <a:lstStyle/>
          <a:p>
            <a:pPr algn="ctr"/>
            <a:r>
              <a:rPr lang="en-US" altLang="zh-CN" sz="1600" dirty="0">
                <a:latin typeface="Times New Roman" panose="02020603050405020304" pitchFamily="18" charset="0"/>
                <a:ea typeface="Microsoft JhengHei" panose="020B0604030504040204" pitchFamily="34" charset="-120"/>
                <a:cs typeface="Times New Roman" panose="02020603050405020304" pitchFamily="18" charset="0"/>
              </a:rPr>
              <a:t>Players can communicate with some NPCs by pressing N</a:t>
            </a:r>
            <a:endParaRPr lang="zh-CN" altLang="en-US" sz="1600"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2" name="文本框 1">
            <a:extLst>
              <a:ext uri="{FF2B5EF4-FFF2-40B4-BE49-F238E27FC236}">
                <a16:creationId xmlns:a16="http://schemas.microsoft.com/office/drawing/2014/main" id="{5C7887D6-0CFE-4C5A-8767-34F05CEEB277}"/>
              </a:ext>
            </a:extLst>
          </p:cNvPr>
          <p:cNvSpPr txBox="1"/>
          <p:nvPr/>
        </p:nvSpPr>
        <p:spPr>
          <a:xfrm>
            <a:off x="6449942" y="3300087"/>
            <a:ext cx="2890918"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Map</a:t>
            </a:r>
            <a:endParaRPr lang="zh-CN" altLang="en-US"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5F4EEDC7-EA92-4C7F-AE1E-F3B947015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810" y="1154348"/>
            <a:ext cx="2942437" cy="2316109"/>
          </a:xfrm>
          <a:prstGeom prst="rect">
            <a:avLst/>
          </a:prstGeom>
        </p:spPr>
      </p:pic>
      <p:pic>
        <p:nvPicPr>
          <p:cNvPr id="8" name="图片 7">
            <a:extLst>
              <a:ext uri="{FF2B5EF4-FFF2-40B4-BE49-F238E27FC236}">
                <a16:creationId xmlns:a16="http://schemas.microsoft.com/office/drawing/2014/main" id="{B68E9210-A4E9-434C-BDD2-1249D79A27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093394" y="2333786"/>
            <a:ext cx="1876306" cy="5001747"/>
          </a:xfrm>
          <a:prstGeom prst="rect">
            <a:avLst/>
          </a:prstGeom>
        </p:spPr>
      </p:pic>
      <p:cxnSp>
        <p:nvCxnSpPr>
          <p:cNvPr id="4" name="直接箭头连接符 3">
            <a:extLst>
              <a:ext uri="{FF2B5EF4-FFF2-40B4-BE49-F238E27FC236}">
                <a16:creationId xmlns:a16="http://schemas.microsoft.com/office/drawing/2014/main" id="{2F3F01C7-E4D0-4403-91FC-477F1529DC3A}"/>
              </a:ext>
            </a:extLst>
          </p:cNvPr>
          <p:cNvCxnSpPr>
            <a:cxnSpLocks/>
          </p:cNvCxnSpPr>
          <p:nvPr/>
        </p:nvCxnSpPr>
        <p:spPr>
          <a:xfrm flipH="1" flipV="1">
            <a:off x="3352801" y="4872476"/>
            <a:ext cx="2074605" cy="1262853"/>
          </a:xfrm>
          <a:prstGeom prst="straightConnector1">
            <a:avLst/>
          </a:prstGeom>
          <a:ln w="57150">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10" name="文本框 9">
            <a:extLst>
              <a:ext uri="{FF2B5EF4-FFF2-40B4-BE49-F238E27FC236}">
                <a16:creationId xmlns:a16="http://schemas.microsoft.com/office/drawing/2014/main" id="{53A7A9C6-4D1B-48A0-A23A-BC64AFB58FA4}"/>
              </a:ext>
            </a:extLst>
          </p:cNvPr>
          <p:cNvSpPr txBox="1"/>
          <p:nvPr/>
        </p:nvSpPr>
        <p:spPr>
          <a:xfrm>
            <a:off x="5427406" y="5938684"/>
            <a:ext cx="2595717"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blue point represents the location of player.</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F2A9129-7594-4B3D-AD17-5128659A6E45}"/>
              </a:ext>
            </a:extLst>
          </p:cNvPr>
          <p:cNvPicPr>
            <a:picLocks noChangeAspect="1"/>
          </p:cNvPicPr>
          <p:nvPr/>
        </p:nvPicPr>
        <p:blipFill rotWithShape="1">
          <a:blip r:embed="rId7"/>
          <a:srcRect l="21972" t="19828" r="18148" b="185"/>
          <a:stretch/>
        </p:blipFill>
        <p:spPr>
          <a:xfrm>
            <a:off x="9340860" y="4592749"/>
            <a:ext cx="2348848" cy="17648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9744256"/>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grpId="0" nodeType="withEffect">
                                  <p:stCondLst>
                                    <p:cond delay="0"/>
                                  </p:stCondLst>
                                  <p:childTnLst>
                                    <p:animEffect transition="out" filter="fade">
                                      <p:cBhvr>
                                        <p:cTn id="6" dur="100" tmFilter="0, 0; .2, .5; .8, .5; 1, 0"/>
                                        <p:tgtEl>
                                          <p:spTgt spid="36"/>
                                        </p:tgtEl>
                                      </p:cBhvr>
                                    </p:animEffect>
                                    <p:animScale>
                                      <p:cBhvr>
                                        <p:cTn id="7" dur="5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2C6E66A8-D622-4459-8FCE-F0CF287DC127}"/>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14" name="图片 13">
            <a:extLst>
              <a:ext uri="{FF2B5EF4-FFF2-40B4-BE49-F238E27FC236}">
                <a16:creationId xmlns:a16="http://schemas.microsoft.com/office/drawing/2014/main" id="{5FC4F125-885C-4E7D-83F0-E46A650F76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13" name="文本框 12">
            <a:extLst>
              <a:ext uri="{FF2B5EF4-FFF2-40B4-BE49-F238E27FC236}">
                <a16:creationId xmlns:a16="http://schemas.microsoft.com/office/drawing/2014/main" id="{7804D4E1-C987-4B30-80E9-8865E9AE63CE}"/>
              </a:ext>
            </a:extLst>
          </p:cNvPr>
          <p:cNvSpPr txBox="1"/>
          <p:nvPr/>
        </p:nvSpPr>
        <p:spPr>
          <a:xfrm>
            <a:off x="1543664" y="219362"/>
            <a:ext cx="9104671" cy="584775"/>
          </a:xfrm>
          <a:prstGeom prst="rect">
            <a:avLst/>
          </a:prstGeom>
          <a:noFill/>
        </p:spPr>
        <p:txBody>
          <a:bodyPr wrap="square" rtlCol="0">
            <a:spAutoFit/>
          </a:bodyPr>
          <a:lstStyle/>
          <a:p>
            <a:pPr algn="ctr"/>
            <a:r>
              <a:rPr lang="en-US" altLang="zh-CN" sz="3200" dirty="0">
                <a:latin typeface="Times New Roman" panose="02020603050405020304" pitchFamily="18" charset="0"/>
                <a:cs typeface="Times New Roman" panose="02020603050405020304" pitchFamily="18" charset="0"/>
              </a:rPr>
              <a:t>About GUI </a:t>
            </a:r>
            <a:endParaRPr lang="zh-CN" altLang="en-US" sz="32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2B36B08-0B6E-4FCC-894E-AE29642F6C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42" y="1706617"/>
            <a:ext cx="4604246" cy="4232418"/>
          </a:xfrm>
          <a:prstGeom prst="rect">
            <a:avLst/>
          </a:prstGeom>
        </p:spPr>
      </p:pic>
      <p:sp>
        <p:nvSpPr>
          <p:cNvPr id="5" name="文本框 4">
            <a:extLst>
              <a:ext uri="{FF2B5EF4-FFF2-40B4-BE49-F238E27FC236}">
                <a16:creationId xmlns:a16="http://schemas.microsoft.com/office/drawing/2014/main" id="{76C247FB-E7E7-4776-ACA6-CDC77219C51C}"/>
              </a:ext>
            </a:extLst>
          </p:cNvPr>
          <p:cNvSpPr txBox="1"/>
          <p:nvPr/>
        </p:nvSpPr>
        <p:spPr>
          <a:xfrm>
            <a:off x="787401" y="5965411"/>
            <a:ext cx="3254928"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Bag</a:t>
            </a:r>
            <a:endParaRPr lang="zh-CN" altLang="en-US" sz="24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143205DC-0544-4338-B462-4FF419E873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2249" y="1994355"/>
            <a:ext cx="7069713" cy="3961886"/>
          </a:xfrm>
          <a:prstGeom prst="rect">
            <a:avLst/>
          </a:prstGeom>
        </p:spPr>
      </p:pic>
      <p:sp>
        <p:nvSpPr>
          <p:cNvPr id="10" name="文本框 9">
            <a:extLst>
              <a:ext uri="{FF2B5EF4-FFF2-40B4-BE49-F238E27FC236}">
                <a16:creationId xmlns:a16="http://schemas.microsoft.com/office/drawing/2014/main" id="{E94A7760-FE85-48D4-BD7B-0793D32975DC}"/>
              </a:ext>
            </a:extLst>
          </p:cNvPr>
          <p:cNvSpPr txBox="1"/>
          <p:nvPr/>
        </p:nvSpPr>
        <p:spPr>
          <a:xfrm>
            <a:off x="6096000" y="6027525"/>
            <a:ext cx="5021716"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Shop</a:t>
            </a:r>
            <a:endParaRPr lang="zh-CN" altLang="en-US" sz="2400" dirty="0">
              <a:latin typeface="Times New Roman" panose="02020603050405020304" pitchFamily="18" charset="0"/>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62340117-B78A-4D53-9074-F9A700C4E616}"/>
              </a:ext>
            </a:extLst>
          </p:cNvPr>
          <p:cNvCxnSpPr>
            <a:cxnSpLocks/>
          </p:cNvCxnSpPr>
          <p:nvPr/>
        </p:nvCxnSpPr>
        <p:spPr>
          <a:xfrm flipH="1">
            <a:off x="310880" y="1288645"/>
            <a:ext cx="1478591" cy="629362"/>
          </a:xfrm>
          <a:prstGeom prst="straightConnector1">
            <a:avLst/>
          </a:prstGeom>
          <a:ln w="57150">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7" name="文本框 6">
            <a:extLst>
              <a:ext uri="{FF2B5EF4-FFF2-40B4-BE49-F238E27FC236}">
                <a16:creationId xmlns:a16="http://schemas.microsoft.com/office/drawing/2014/main" id="{12E396BA-9A23-4E25-B10C-826DEC01639C}"/>
              </a:ext>
            </a:extLst>
          </p:cNvPr>
          <p:cNvSpPr txBox="1"/>
          <p:nvPr/>
        </p:nvSpPr>
        <p:spPr>
          <a:xfrm>
            <a:off x="1789471" y="951460"/>
            <a:ext cx="24752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Health point and money</a:t>
            </a:r>
            <a:endParaRPr lang="zh-CN" altLang="en-US"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E2FFFC92-4C6F-4909-A803-794EE823045E}"/>
              </a:ext>
            </a:extLst>
          </p:cNvPr>
          <p:cNvCxnSpPr>
            <a:cxnSpLocks/>
          </p:cNvCxnSpPr>
          <p:nvPr/>
        </p:nvCxnSpPr>
        <p:spPr>
          <a:xfrm flipH="1" flipV="1">
            <a:off x="310881" y="5842860"/>
            <a:ext cx="387209" cy="514147"/>
          </a:xfrm>
          <a:prstGeom prst="straightConnector1">
            <a:avLst/>
          </a:prstGeom>
          <a:ln w="57150">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21" name="文本框 20">
            <a:extLst>
              <a:ext uri="{FF2B5EF4-FFF2-40B4-BE49-F238E27FC236}">
                <a16:creationId xmlns:a16="http://schemas.microsoft.com/office/drawing/2014/main" id="{C28E0265-FCEA-4DDE-AE1E-BF378A34DAEC}"/>
              </a:ext>
            </a:extLst>
          </p:cNvPr>
          <p:cNvSpPr txBox="1"/>
          <p:nvPr/>
        </p:nvSpPr>
        <p:spPr>
          <a:xfrm>
            <a:off x="504485" y="6357007"/>
            <a:ext cx="25162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Page number</a:t>
            </a:r>
            <a:endParaRPr lang="zh-CN" altLang="en-US" dirty="0">
              <a:latin typeface="Times New Roman" panose="02020603050405020304" pitchFamily="18" charset="0"/>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1B6CECBD-F499-4227-9573-3DD6B3C01C4A}"/>
              </a:ext>
            </a:extLst>
          </p:cNvPr>
          <p:cNvCxnSpPr>
            <a:cxnSpLocks/>
          </p:cNvCxnSpPr>
          <p:nvPr/>
        </p:nvCxnSpPr>
        <p:spPr>
          <a:xfrm>
            <a:off x="9832258" y="1502577"/>
            <a:ext cx="481781" cy="566727"/>
          </a:xfrm>
          <a:prstGeom prst="straightConnector1">
            <a:avLst/>
          </a:prstGeom>
          <a:ln w="57150">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27" name="文本框 26">
            <a:extLst>
              <a:ext uri="{FF2B5EF4-FFF2-40B4-BE49-F238E27FC236}">
                <a16:creationId xmlns:a16="http://schemas.microsoft.com/office/drawing/2014/main" id="{9216A8C1-1347-4635-909F-65CB1CEBF04C}"/>
              </a:ext>
            </a:extLst>
          </p:cNvPr>
          <p:cNvSpPr txBox="1"/>
          <p:nvPr/>
        </p:nvSpPr>
        <p:spPr>
          <a:xfrm>
            <a:off x="8035828" y="1064551"/>
            <a:ext cx="3418753"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Goods details (include basic info, name, and cost)</a:t>
            </a:r>
            <a:endParaRPr lang="zh-CN" altLang="en-US" dirty="0">
              <a:latin typeface="Times New Roman" panose="02020603050405020304" pitchFamily="18" charset="0"/>
              <a:cs typeface="Times New Roman" panose="02020603050405020304" pitchFamily="18" charset="0"/>
            </a:endParaRPr>
          </a:p>
        </p:txBody>
      </p:sp>
      <p:cxnSp>
        <p:nvCxnSpPr>
          <p:cNvPr id="28" name="直接箭头连接符 27">
            <a:extLst>
              <a:ext uri="{FF2B5EF4-FFF2-40B4-BE49-F238E27FC236}">
                <a16:creationId xmlns:a16="http://schemas.microsoft.com/office/drawing/2014/main" id="{968ED4F5-7342-481E-AB4F-8951963BB438}"/>
              </a:ext>
            </a:extLst>
          </p:cNvPr>
          <p:cNvCxnSpPr>
            <a:cxnSpLocks/>
          </p:cNvCxnSpPr>
          <p:nvPr/>
        </p:nvCxnSpPr>
        <p:spPr>
          <a:xfrm flipV="1">
            <a:off x="7256206" y="3395563"/>
            <a:ext cx="3170903" cy="2925370"/>
          </a:xfrm>
          <a:prstGeom prst="straightConnector1">
            <a:avLst/>
          </a:prstGeom>
          <a:ln w="57150">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31" name="文本框 30">
            <a:extLst>
              <a:ext uri="{FF2B5EF4-FFF2-40B4-BE49-F238E27FC236}">
                <a16:creationId xmlns:a16="http://schemas.microsoft.com/office/drawing/2014/main" id="{E3A35E09-EEBA-4879-86CC-983B5F598E70}"/>
              </a:ext>
            </a:extLst>
          </p:cNvPr>
          <p:cNvSpPr txBox="1"/>
          <p:nvPr/>
        </p:nvSpPr>
        <p:spPr>
          <a:xfrm>
            <a:off x="5241034" y="6099933"/>
            <a:ext cx="2379405"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To input the number want to buy</a:t>
            </a:r>
            <a:endParaRPr lang="zh-CN" altLang="en-US" dirty="0">
              <a:latin typeface="Times New Roman" panose="02020603050405020304" pitchFamily="18" charset="0"/>
              <a:cs typeface="Times New Roman" panose="02020603050405020304" pitchFamily="18" charset="0"/>
            </a:endParaRPr>
          </a:p>
        </p:txBody>
      </p:sp>
      <p:cxnSp>
        <p:nvCxnSpPr>
          <p:cNvPr id="32" name="直接箭头连接符 31">
            <a:extLst>
              <a:ext uri="{FF2B5EF4-FFF2-40B4-BE49-F238E27FC236}">
                <a16:creationId xmlns:a16="http://schemas.microsoft.com/office/drawing/2014/main" id="{AC83EDDF-EF95-422D-B875-7D2688C95349}"/>
              </a:ext>
            </a:extLst>
          </p:cNvPr>
          <p:cNvCxnSpPr>
            <a:cxnSpLocks/>
          </p:cNvCxnSpPr>
          <p:nvPr/>
        </p:nvCxnSpPr>
        <p:spPr>
          <a:xfrm flipH="1" flipV="1">
            <a:off x="10742536" y="4377711"/>
            <a:ext cx="72948" cy="1722222"/>
          </a:xfrm>
          <a:prstGeom prst="straightConnector1">
            <a:avLst/>
          </a:prstGeom>
          <a:ln w="57150">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36" name="文本框 35">
            <a:extLst>
              <a:ext uri="{FF2B5EF4-FFF2-40B4-BE49-F238E27FC236}">
                <a16:creationId xmlns:a16="http://schemas.microsoft.com/office/drawing/2014/main" id="{12B0A5D0-9707-4197-A0BF-9009CFA674F1}"/>
              </a:ext>
            </a:extLst>
          </p:cNvPr>
          <p:cNvSpPr txBox="1"/>
          <p:nvPr/>
        </p:nvSpPr>
        <p:spPr>
          <a:xfrm>
            <a:off x="10073148" y="6172341"/>
            <a:ext cx="190848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Check window</a:t>
            </a:r>
          </a:p>
        </p:txBody>
      </p:sp>
    </p:spTree>
    <p:extLst>
      <p:ext uri="{BB962C8B-B14F-4D97-AF65-F5344CB8AC3E}">
        <p14:creationId xmlns:p14="http://schemas.microsoft.com/office/powerpoint/2010/main" val="1497823255"/>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ACCAC190-8102-41D1-9B3E-B7A04D2F5694}"/>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14" name="图片 13">
            <a:extLst>
              <a:ext uri="{FF2B5EF4-FFF2-40B4-BE49-F238E27FC236}">
                <a16:creationId xmlns:a16="http://schemas.microsoft.com/office/drawing/2014/main" id="{5FC4F125-885C-4E7D-83F0-E46A650F76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20" name="矩形 19">
            <a:extLst>
              <a:ext uri="{FF2B5EF4-FFF2-40B4-BE49-F238E27FC236}">
                <a16:creationId xmlns:a16="http://schemas.microsoft.com/office/drawing/2014/main" id="{F33CFEB8-340C-4032-88D4-40F6A0407250}"/>
              </a:ext>
            </a:extLst>
          </p:cNvPr>
          <p:cNvSpPr/>
          <p:nvPr/>
        </p:nvSpPr>
        <p:spPr>
          <a:xfrm>
            <a:off x="412043" y="377826"/>
            <a:ext cx="245451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Game Rules</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23" name="直接连接符 22">
            <a:extLst>
              <a:ext uri="{FF2B5EF4-FFF2-40B4-BE49-F238E27FC236}">
                <a16:creationId xmlns:a16="http://schemas.microsoft.com/office/drawing/2014/main" id="{E6EAC26B-2488-419D-A70B-642AB817EB47}"/>
              </a:ext>
            </a:extLst>
          </p:cNvPr>
          <p:cNvCxnSpPr>
            <a:cxnSpLocks/>
          </p:cNvCxnSpPr>
          <p:nvPr/>
        </p:nvCxnSpPr>
        <p:spPr>
          <a:xfrm>
            <a:off x="412043" y="1024157"/>
            <a:ext cx="2454518"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0AD78452-360D-41AA-AE80-A149E6EC4A18}"/>
              </a:ext>
            </a:extLst>
          </p:cNvPr>
          <p:cNvSpPr/>
          <p:nvPr/>
        </p:nvSpPr>
        <p:spPr>
          <a:xfrm>
            <a:off x="412042" y="1361209"/>
            <a:ext cx="10792907" cy="5610126"/>
          </a:xfrm>
          <a:prstGeom prst="rect">
            <a:avLst/>
          </a:prstGeom>
        </p:spPr>
        <p:txBody>
          <a:bodyPr wrap="square">
            <a:spAutoFit/>
          </a:bodyPr>
          <a:lstStyle/>
          <a:p>
            <a:pPr marL="254000" lvl="0" indent="-247650">
              <a:lnSpc>
                <a:spcPts val="3800"/>
              </a:lnSpc>
              <a:buClr>
                <a:srgbClr val="666666"/>
              </a:buClr>
              <a:buSzPts val="1500"/>
              <a:buChar char="•"/>
            </a:pPr>
            <a:r>
              <a:rPr lang="en-US" altLang="zh-CN" sz="2800" dirty="0">
                <a:solidFill>
                  <a:srgbClr val="666666"/>
                </a:solidFill>
                <a:latin typeface="Times New Roman" panose="02020603050405020304" pitchFamily="18" charset="0"/>
                <a:ea typeface="Calibri"/>
                <a:cs typeface="Times New Roman" panose="02020603050405020304" pitchFamily="18" charset="0"/>
                <a:sym typeface="Calibri"/>
              </a:rPr>
              <a:t>The player should not allow their health value to drop to 0 - if it does the player is considered Dead and needs to restart the game. </a:t>
            </a:r>
          </a:p>
          <a:p>
            <a:pPr marL="254000" indent="-247650">
              <a:lnSpc>
                <a:spcPts val="3800"/>
              </a:lnSpc>
              <a:buClr>
                <a:srgbClr val="666666"/>
              </a:buClr>
              <a:buSzPts val="1500"/>
              <a:buFontTx/>
              <a:buChar char="•"/>
            </a:pPr>
            <a:r>
              <a:rPr lang="en-US" altLang="zh-CN" sz="2800" dirty="0">
                <a:solidFill>
                  <a:srgbClr val="666666"/>
                </a:solidFill>
                <a:latin typeface="Times New Roman" panose="02020603050405020304" pitchFamily="18" charset="0"/>
                <a:ea typeface="Calibri"/>
                <a:cs typeface="Times New Roman" panose="02020603050405020304" pitchFamily="18" charset="0"/>
                <a:sym typeface="Calibri"/>
              </a:rPr>
              <a:t>The player must kill the</a:t>
            </a:r>
            <a:r>
              <a:rPr lang="zh-CN" altLang="en-US" sz="2800" dirty="0">
                <a:solidFill>
                  <a:srgbClr val="666666"/>
                </a:solidFill>
                <a:latin typeface="Times New Roman" panose="02020603050405020304" pitchFamily="18" charset="0"/>
                <a:ea typeface="Calibri"/>
                <a:cs typeface="Times New Roman" panose="02020603050405020304" pitchFamily="18" charset="0"/>
                <a:sym typeface="Calibri"/>
              </a:rPr>
              <a:t> </a:t>
            </a:r>
            <a:r>
              <a:rPr lang="en-US" altLang="zh-CN" sz="2800" dirty="0">
                <a:solidFill>
                  <a:srgbClr val="666666"/>
                </a:solidFill>
                <a:latin typeface="Times New Roman" panose="02020603050405020304" pitchFamily="18" charset="0"/>
                <a:ea typeface="Calibri"/>
                <a:cs typeface="Times New Roman" panose="02020603050405020304" pitchFamily="18" charset="0"/>
                <a:sym typeface="Calibri"/>
              </a:rPr>
              <a:t>boss in each map before they are able to move to the next map.</a:t>
            </a:r>
          </a:p>
          <a:p>
            <a:pPr marL="254000" indent="-247650">
              <a:lnSpc>
                <a:spcPts val="3800"/>
              </a:lnSpc>
              <a:buClr>
                <a:srgbClr val="666666"/>
              </a:buClr>
              <a:buSzPts val="1500"/>
              <a:buFontTx/>
              <a:buChar char="•"/>
            </a:pPr>
            <a:r>
              <a:rPr lang="en-US" altLang="zh-CN" sz="2800" dirty="0">
                <a:solidFill>
                  <a:srgbClr val="666666"/>
                </a:solidFill>
                <a:latin typeface="Times New Roman" panose="02020603050405020304" pitchFamily="18" charset="0"/>
                <a:ea typeface="Calibri"/>
                <a:cs typeface="Times New Roman" panose="02020603050405020304" pitchFamily="18" charset="0"/>
                <a:sym typeface="Calibri"/>
              </a:rPr>
              <a:t>The player needs to follow the instruction books to play the game.</a:t>
            </a:r>
          </a:p>
          <a:p>
            <a:pPr marL="254000" indent="-247650">
              <a:lnSpc>
                <a:spcPts val="3800"/>
              </a:lnSpc>
              <a:buClr>
                <a:srgbClr val="666666"/>
              </a:buClr>
              <a:buSzPts val="1500"/>
              <a:buFontTx/>
              <a:buChar char="•"/>
            </a:pPr>
            <a:r>
              <a:rPr lang="en-US" altLang="zh-CN" sz="2800" dirty="0">
                <a:solidFill>
                  <a:srgbClr val="666666"/>
                </a:solidFill>
                <a:latin typeface="Times New Roman" panose="02020603050405020304" pitchFamily="18" charset="0"/>
                <a:ea typeface="Calibri"/>
                <a:cs typeface="Times New Roman" panose="02020603050405020304" pitchFamily="18" charset="0"/>
                <a:sym typeface="Calibri"/>
              </a:rPr>
              <a:t>As the play progresses they will face enemies with higher and higher statistics as well as facing bosses with more powerful abilities. This increase in difficulty gives a fair learning curve while also providing the player with the satisfaction of progress.</a:t>
            </a:r>
          </a:p>
          <a:p>
            <a:pPr marL="254000" indent="-247650">
              <a:lnSpc>
                <a:spcPts val="3600"/>
              </a:lnSpc>
              <a:buClr>
                <a:srgbClr val="666666"/>
              </a:buClr>
              <a:buSzPts val="1500"/>
              <a:buFontTx/>
              <a:buChar char="•"/>
            </a:pPr>
            <a:endParaRPr lang="en-US" altLang="zh-CN" sz="2800" dirty="0">
              <a:solidFill>
                <a:srgbClr val="666666"/>
              </a:solidFill>
              <a:latin typeface="Times New Roman" panose="02020603050405020304" pitchFamily="18" charset="0"/>
              <a:ea typeface="Calibri"/>
              <a:cs typeface="Times New Roman" panose="02020603050405020304" pitchFamily="18" charset="0"/>
              <a:sym typeface="Calibri"/>
            </a:endParaRPr>
          </a:p>
          <a:p>
            <a:pPr marL="254000" indent="-247650">
              <a:lnSpc>
                <a:spcPct val="80000"/>
              </a:lnSpc>
              <a:buClr>
                <a:srgbClr val="666666"/>
              </a:buClr>
              <a:buSzPts val="1500"/>
              <a:buFontTx/>
              <a:buChar char="•"/>
            </a:pPr>
            <a:endParaRPr lang="en-US" altLang="zh-CN" dirty="0">
              <a:solidFill>
                <a:srgbClr val="666666"/>
              </a:solidFill>
              <a:ea typeface="Calibri"/>
              <a:cs typeface="Calibri"/>
              <a:sym typeface="Calibri"/>
            </a:endParaRPr>
          </a:p>
          <a:p>
            <a:pPr marL="254000" indent="-247650">
              <a:lnSpc>
                <a:spcPct val="80000"/>
              </a:lnSpc>
              <a:buClr>
                <a:srgbClr val="666666"/>
              </a:buClr>
              <a:buSzPts val="1500"/>
              <a:buFontTx/>
              <a:buChar char="•"/>
            </a:pPr>
            <a:endParaRPr lang="en-US" altLang="zh-CN" dirty="0">
              <a:solidFill>
                <a:srgbClr val="666666"/>
              </a:solidFill>
              <a:ea typeface="Calibri"/>
              <a:cs typeface="Calibri"/>
              <a:sym typeface="Calibri"/>
            </a:endParaRPr>
          </a:p>
          <a:p>
            <a:pPr marL="254000" lvl="0" indent="-247650">
              <a:lnSpc>
                <a:spcPct val="80000"/>
              </a:lnSpc>
              <a:buClr>
                <a:srgbClr val="666666"/>
              </a:buClr>
              <a:buSzPts val="1500"/>
              <a:buChar char="•"/>
            </a:pPr>
            <a:endParaRPr lang="en-US" altLang="zh-CN" dirty="0">
              <a:solidFill>
                <a:srgbClr val="666666"/>
              </a:solidFill>
              <a:ea typeface="Calibri"/>
              <a:cs typeface="Calibri"/>
              <a:sym typeface="Calibri"/>
            </a:endParaRPr>
          </a:p>
        </p:txBody>
      </p:sp>
    </p:spTree>
    <p:extLst>
      <p:ext uri="{BB962C8B-B14F-4D97-AF65-F5344CB8AC3E}">
        <p14:creationId xmlns:p14="http://schemas.microsoft.com/office/powerpoint/2010/main" val="2882032603"/>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CB6C2"/>
        </a:solidFill>
        <a:effectLst/>
      </p:bgPr>
    </p:bg>
    <p:spTree>
      <p:nvGrpSpPr>
        <p:cNvPr id="1" name=""/>
        <p:cNvGrpSpPr/>
        <p:nvPr/>
      </p:nvGrpSpPr>
      <p:grpSpPr>
        <a:xfrm>
          <a:off x="0" y="0"/>
          <a:ext cx="0" cy="0"/>
          <a:chOff x="0" y="0"/>
          <a:chExt cx="0" cy="0"/>
        </a:xfrm>
      </p:grpSpPr>
      <p:sp>
        <p:nvSpPr>
          <p:cNvPr id="2630" name="矩形 2629"/>
          <p:cNvSpPr/>
          <p:nvPr/>
        </p:nvSpPr>
        <p:spPr>
          <a:xfrm>
            <a:off x="4165854" y="1870097"/>
            <a:ext cx="3943431" cy="288826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文本框 1"/>
          <p:cNvSpPr txBox="1"/>
          <p:nvPr/>
        </p:nvSpPr>
        <p:spPr>
          <a:xfrm>
            <a:off x="5123743" y="1752178"/>
            <a:ext cx="2157068"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000" b="1" i="0" u="none" strike="noStrike" kern="1200" cap="none" spc="0" normalizeH="0" baseline="0" noProof="0" dirty="0">
                <a:ln>
                  <a:noFill/>
                </a:ln>
                <a:solidFill>
                  <a:srgbClr val="4F5261">
                    <a:alpha val="45000"/>
                  </a:srgbClr>
                </a:solidFill>
                <a:effectLst/>
                <a:uLnTx/>
                <a:uFillTx/>
                <a:latin typeface="Microsoft JhengHei UI" panose="020B0604030504040204" pitchFamily="34" charset="-120"/>
                <a:ea typeface="Microsoft JhengHei UI" panose="020B0604030504040204" pitchFamily="34" charset="-120"/>
                <a:cs typeface="+mn-cs"/>
              </a:rPr>
              <a:t>03</a:t>
            </a:r>
            <a:endParaRPr kumimoji="0" lang="zh-CN" altLang="en-US" sz="13000" b="1" i="0" u="none" strike="noStrike" kern="1200" cap="none" spc="0" normalizeH="0" baseline="0" noProof="0" dirty="0">
              <a:ln>
                <a:noFill/>
              </a:ln>
              <a:solidFill>
                <a:srgbClr val="4F5261">
                  <a:alpha val="45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 name="文本框 2"/>
          <p:cNvSpPr txBox="1"/>
          <p:nvPr/>
        </p:nvSpPr>
        <p:spPr>
          <a:xfrm>
            <a:off x="3077328" y="3444950"/>
            <a:ext cx="6249898" cy="1446550"/>
          </a:xfrm>
          <a:prstGeom prst="rect">
            <a:avLst/>
          </a:prstGeom>
          <a:noFill/>
        </p:spPr>
        <p:txBody>
          <a:bodyPr wrap="square" rtlCol="0">
            <a:spAutoFit/>
          </a:bodyPr>
          <a:lstStyle/>
          <a:p>
            <a:pPr lvl="0" algn="ctr">
              <a:defRPr/>
            </a:pPr>
            <a:r>
              <a:rPr lang="en-US" altLang="zh-CN" sz="4400" dirty="0">
                <a:solidFill>
                  <a:srgbClr val="4F5261"/>
                </a:solidFill>
                <a:ea typeface="MComic PRC Medium" panose="00000500000000000000" pitchFamily="2" charset="-122"/>
              </a:rPr>
              <a:t>Implementation Process and Challenges </a:t>
            </a:r>
          </a:p>
        </p:txBody>
      </p:sp>
      <p:pic>
        <p:nvPicPr>
          <p:cNvPr id="8" name="图片 7">
            <a:extLst>
              <a:ext uri="{FF2B5EF4-FFF2-40B4-BE49-F238E27FC236}">
                <a16:creationId xmlns:a16="http://schemas.microsoft.com/office/drawing/2014/main" id="{F70241C0-99CA-406B-922A-F379FB7CBD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Tree>
    <p:extLst>
      <p:ext uri="{BB962C8B-B14F-4D97-AF65-F5344CB8AC3E}">
        <p14:creationId xmlns:p14="http://schemas.microsoft.com/office/powerpoint/2010/main" val="145353418"/>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mph" presetSubtype="0" fill="hold" grpId="0" nodeType="afterEffect">
                                  <p:stCondLst>
                                    <p:cond delay="0"/>
                                  </p:stCondLst>
                                  <p:iterate type="lt">
                                    <p:tmPct val="4000"/>
                                  </p:iterate>
                                  <p:childTnLst>
                                    <p:set>
                                      <p:cBhvr override="childStyle">
                                        <p:cTn id="10" dur="1000" fill="hold"/>
                                        <p:tgtEl>
                                          <p:spTgt spid="3"/>
                                        </p:tgtEl>
                                        <p:attrNameLst>
                                          <p:attrName>style.color</p:attrName>
                                        </p:attrNameLst>
                                      </p:cBhvr>
                                      <p:to>
                                        <p:clrVal>
                                          <a:srgbClr val="E5E5E0"/>
                                        </p:clrVal>
                                      </p:to>
                                    </p:set>
                                    <p:set>
                                      <p:cBhvr>
                                        <p:cTn id="11" dur="1000" fill="hold"/>
                                        <p:tgtEl>
                                          <p:spTgt spid="3"/>
                                        </p:tgtEl>
                                        <p:attrNameLst>
                                          <p:attrName>fillcolor</p:attrName>
                                        </p:attrNameLst>
                                      </p:cBhvr>
                                      <p:to>
                                        <p:clrVal>
                                          <a:srgbClr val="E5E5E0"/>
                                        </p:clrVal>
                                      </p:to>
                                    </p:set>
                                    <p:set>
                                      <p:cBhvr>
                                        <p:cTn id="12" dur="1000" fill="hold"/>
                                        <p:tgtEl>
                                          <p:spTgt spid="3"/>
                                        </p:tgtEl>
                                        <p:attrNameLst>
                                          <p:attrName>fill.type</p:attrName>
                                        </p:attrNameLst>
                                      </p:cBhvr>
                                      <p:to>
                                        <p:strVal val="solid"/>
                                      </p:to>
                                    </p:set>
                                  </p:childTnLst>
                                </p:cTn>
                              </p:par>
                            </p:childTnLst>
                          </p:cTn>
                        </p:par>
                        <p:par>
                          <p:cTn id="13" fill="hold">
                            <p:stCondLst>
                              <p:cond delay="2820"/>
                            </p:stCondLst>
                            <p:childTnLst>
                              <p:par>
                                <p:cTn id="14" presetID="16" presetClass="emph" presetSubtype="0" fill="hold" grpId="1" nodeType="afterEffect">
                                  <p:stCondLst>
                                    <p:cond delay="0"/>
                                  </p:stCondLst>
                                  <p:iterate type="lt">
                                    <p:tmPct val="4000"/>
                                  </p:iterate>
                                  <p:childTnLst>
                                    <p:set>
                                      <p:cBhvr override="childStyle">
                                        <p:cTn id="15" dur="1000" fill="hold"/>
                                        <p:tgtEl>
                                          <p:spTgt spid="3"/>
                                        </p:tgtEl>
                                        <p:attrNameLst>
                                          <p:attrName>style.color</p:attrName>
                                        </p:attrNameLst>
                                      </p:cBhvr>
                                      <p:to>
                                        <p:clrVal>
                                          <a:srgbClr val="4F5261"/>
                                        </p:clrVal>
                                      </p:to>
                                    </p:set>
                                    <p:set>
                                      <p:cBhvr>
                                        <p:cTn id="16" dur="1000" fill="hold"/>
                                        <p:tgtEl>
                                          <p:spTgt spid="3"/>
                                        </p:tgtEl>
                                        <p:attrNameLst>
                                          <p:attrName>fillcolor</p:attrName>
                                        </p:attrNameLst>
                                      </p:cBhvr>
                                      <p:to>
                                        <p:clrVal>
                                          <a:srgbClr val="4F5261"/>
                                        </p:clrVal>
                                      </p:to>
                                    </p:set>
                                    <p:set>
                                      <p:cBhvr>
                                        <p:cTn id="17" dur="1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58A7441-C04D-43E5-B8AF-38C10C6369A4}"/>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文本框 8"/>
          <p:cNvSpPr txBox="1"/>
          <p:nvPr/>
        </p:nvSpPr>
        <p:spPr>
          <a:xfrm>
            <a:off x="2643254" y="5435977"/>
            <a:ext cx="4124783" cy="147732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Because JME package do not support GLTF or FBX model type, so </a:t>
            </a:r>
            <a:r>
              <a:rPr lang="en-US" altLang="zh-CN" dirty="0">
                <a:solidFill>
                  <a:srgbClr val="4F5261"/>
                </a:solidFill>
                <a:latin typeface="Times New Roman" panose="02020603050405020304" pitchFamily="18" charset="0"/>
                <a:ea typeface="Microsoft JhengHei" panose="020B0604030504040204" pitchFamily="34" charset="-120"/>
                <a:cs typeface="Times New Roman" panose="02020603050405020304" pitchFamily="18" charset="0"/>
              </a:rPr>
              <a:t>those models need to be transferred into J3o format, but after transferring, texture and animation disappeared.</a:t>
            </a:r>
            <a:endParaRPr kumimoji="0" lang="zh-CN" altLang="en-US"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0" name="矩形 9"/>
          <p:cNvSpPr/>
          <p:nvPr/>
        </p:nvSpPr>
        <p:spPr>
          <a:xfrm>
            <a:off x="2597535" y="834915"/>
            <a:ext cx="45719" cy="5188170"/>
          </a:xfrm>
          <a:prstGeom prst="rect">
            <a:avLst/>
          </a:prstGeom>
          <a:solidFill>
            <a:srgbClr val="8E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1" name="矩形 10"/>
          <p:cNvSpPr/>
          <p:nvPr/>
        </p:nvSpPr>
        <p:spPr>
          <a:xfrm>
            <a:off x="505661" y="2828835"/>
            <a:ext cx="196976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eiryo" panose="020B0604030504040204" pitchFamily="34" charset="-128"/>
                <a:cs typeface="Times New Roman" panose="02020603050405020304" pitchFamily="18" charset="0"/>
              </a:rPr>
              <a:t>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eiryo" panose="020B0604030504040204" pitchFamily="34" charset="-128"/>
                <a:cs typeface="Times New Roman" panose="02020603050405020304" pitchFamily="18" charset="0"/>
              </a:rPr>
              <a:t>Issues</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AjiwaiPro" panose="02000600000000000000" pitchFamily="2" charset="-128"/>
              <a:cs typeface="Times New Roman" panose="02020603050405020304" pitchFamily="18" charset="0"/>
            </a:endParaRPr>
          </a:p>
        </p:txBody>
      </p:sp>
      <p:sp>
        <p:nvSpPr>
          <p:cNvPr id="12" name="矩形 11"/>
          <p:cNvSpPr/>
          <p:nvPr/>
        </p:nvSpPr>
        <p:spPr>
          <a:xfrm>
            <a:off x="580367" y="2338739"/>
            <a:ext cx="1744579" cy="2092538"/>
          </a:xfrm>
          <a:prstGeom prst="rect">
            <a:avLst/>
          </a:prstGeom>
          <a:noFill/>
          <a:ln>
            <a:solidFill>
              <a:srgbClr val="4F5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15" name="图片 14">
            <a:extLst>
              <a:ext uri="{FF2B5EF4-FFF2-40B4-BE49-F238E27FC236}">
                <a16:creationId xmlns:a16="http://schemas.microsoft.com/office/drawing/2014/main" id="{BE8A8DEC-15B8-4A26-A0FA-2F4DBA3B1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3" name="图片 2">
            <a:extLst>
              <a:ext uri="{FF2B5EF4-FFF2-40B4-BE49-F238E27FC236}">
                <a16:creationId xmlns:a16="http://schemas.microsoft.com/office/drawing/2014/main" id="{EDFC5048-A3F7-4B3F-A0EC-9C51D6D7DF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1479" y="683359"/>
            <a:ext cx="1610639" cy="33107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1981EB7B-B822-4E89-8852-445D7C7C1E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68038" y="683359"/>
            <a:ext cx="1723691" cy="5407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图片 15">
            <a:extLst>
              <a:ext uri="{FF2B5EF4-FFF2-40B4-BE49-F238E27FC236}">
                <a16:creationId xmlns:a16="http://schemas.microsoft.com/office/drawing/2014/main" id="{9E242B5B-5C5D-47FE-9D80-8EA2256143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7778" y="685721"/>
            <a:ext cx="2032053" cy="4176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a:extLst>
              <a:ext uri="{FF2B5EF4-FFF2-40B4-BE49-F238E27FC236}">
                <a16:creationId xmlns:a16="http://schemas.microsoft.com/office/drawing/2014/main" id="{1534D138-E227-4136-970A-1AADBA3C666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4417" y="683359"/>
            <a:ext cx="1223891" cy="47352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9845247"/>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A836D18-4725-4DF1-8171-22326A1B38FA}"/>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矩形 8"/>
          <p:cNvSpPr/>
          <p:nvPr/>
        </p:nvSpPr>
        <p:spPr>
          <a:xfrm>
            <a:off x="245503" y="1921258"/>
            <a:ext cx="3669723"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How to add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In</a:t>
            </a:r>
            <a:r>
              <a:rPr kumimoji="0" lang="en-US" altLang="zh-CN" sz="3600" b="0" i="0" u="none" strike="noStrike" kern="1200" cap="none" spc="0" normalizeH="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the game?</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12" name="直接连接符 11"/>
          <p:cNvCxnSpPr/>
          <p:nvPr/>
        </p:nvCxnSpPr>
        <p:spPr>
          <a:xfrm>
            <a:off x="434689" y="3249505"/>
            <a:ext cx="1900989" cy="12031"/>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45503" y="3389454"/>
            <a:ext cx="3243379" cy="31700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8E9CAC"/>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Because we do not have a visual programming tool, so I wrote two classes, one could generate Axis for whole world to indicate which direction is x and which is y; another class is to get cam’s position so I knew the coordinate of the place I want to add model.</a:t>
            </a:r>
            <a:endParaRPr kumimoji="0" lang="zh-CN" altLang="en-US" sz="2000" b="0" i="0" u="none" strike="noStrike" kern="1200" cap="none" spc="0" normalizeH="0" baseline="0" noProof="0" dirty="0">
              <a:ln>
                <a:noFill/>
              </a:ln>
              <a:solidFill>
                <a:srgbClr val="8E9CAC"/>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13" name="图片 12">
            <a:extLst>
              <a:ext uri="{FF2B5EF4-FFF2-40B4-BE49-F238E27FC236}">
                <a16:creationId xmlns:a16="http://schemas.microsoft.com/office/drawing/2014/main" id="{FFD4585B-1ED2-4501-B802-5E1155825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2" name="图片 1">
            <a:extLst>
              <a:ext uri="{FF2B5EF4-FFF2-40B4-BE49-F238E27FC236}">
                <a16:creationId xmlns:a16="http://schemas.microsoft.com/office/drawing/2014/main" id="{C9CA2792-95F9-4DFE-8271-C47EF7D1D72F}"/>
              </a:ext>
            </a:extLst>
          </p:cNvPr>
          <p:cNvPicPr>
            <a:picLocks noChangeAspect="1"/>
          </p:cNvPicPr>
          <p:nvPr/>
        </p:nvPicPr>
        <p:blipFill rotWithShape="1">
          <a:blip r:embed="rId5"/>
          <a:srcRect l="8658" t="12093" r="8134" b="4827"/>
          <a:stretch/>
        </p:blipFill>
        <p:spPr>
          <a:xfrm>
            <a:off x="3935484" y="951460"/>
            <a:ext cx="4411336" cy="2477540"/>
          </a:xfrm>
          <a:prstGeom prst="rect">
            <a:avLst/>
          </a:prstGeom>
        </p:spPr>
      </p:pic>
      <p:pic>
        <p:nvPicPr>
          <p:cNvPr id="3" name="图片 2">
            <a:extLst>
              <a:ext uri="{FF2B5EF4-FFF2-40B4-BE49-F238E27FC236}">
                <a16:creationId xmlns:a16="http://schemas.microsoft.com/office/drawing/2014/main" id="{C8E1ABC5-5F6F-406A-9BEE-BDB91D44ED39}"/>
              </a:ext>
            </a:extLst>
          </p:cNvPr>
          <p:cNvPicPr>
            <a:picLocks noChangeAspect="1"/>
          </p:cNvPicPr>
          <p:nvPr/>
        </p:nvPicPr>
        <p:blipFill>
          <a:blip r:embed="rId6"/>
          <a:stretch>
            <a:fillRect/>
          </a:stretch>
        </p:blipFill>
        <p:spPr>
          <a:xfrm>
            <a:off x="8522121" y="951460"/>
            <a:ext cx="2849009" cy="2477540"/>
          </a:xfrm>
          <a:prstGeom prst="rect">
            <a:avLst/>
          </a:prstGeom>
        </p:spPr>
      </p:pic>
      <p:pic>
        <p:nvPicPr>
          <p:cNvPr id="8" name="图片 7">
            <a:extLst>
              <a:ext uri="{FF2B5EF4-FFF2-40B4-BE49-F238E27FC236}">
                <a16:creationId xmlns:a16="http://schemas.microsoft.com/office/drawing/2014/main" id="{5F82315C-951E-4842-B480-7C8C1B3EC6BD}"/>
              </a:ext>
            </a:extLst>
          </p:cNvPr>
          <p:cNvPicPr>
            <a:picLocks noChangeAspect="1"/>
          </p:cNvPicPr>
          <p:nvPr/>
        </p:nvPicPr>
        <p:blipFill>
          <a:blip r:embed="rId7"/>
          <a:stretch>
            <a:fillRect/>
          </a:stretch>
        </p:blipFill>
        <p:spPr>
          <a:xfrm>
            <a:off x="3915226" y="3623223"/>
            <a:ext cx="2132878" cy="2283316"/>
          </a:xfrm>
          <a:prstGeom prst="rect">
            <a:avLst/>
          </a:prstGeom>
        </p:spPr>
      </p:pic>
      <p:pic>
        <p:nvPicPr>
          <p:cNvPr id="10" name="图片 9">
            <a:extLst>
              <a:ext uri="{FF2B5EF4-FFF2-40B4-BE49-F238E27FC236}">
                <a16:creationId xmlns:a16="http://schemas.microsoft.com/office/drawing/2014/main" id="{0160E56E-E498-40DF-BD49-3A639167E59D}"/>
              </a:ext>
            </a:extLst>
          </p:cNvPr>
          <p:cNvPicPr>
            <a:picLocks noChangeAspect="1"/>
          </p:cNvPicPr>
          <p:nvPr/>
        </p:nvPicPr>
        <p:blipFill>
          <a:blip r:embed="rId8"/>
          <a:stretch>
            <a:fillRect/>
          </a:stretch>
        </p:blipFill>
        <p:spPr>
          <a:xfrm>
            <a:off x="6141152" y="3623224"/>
            <a:ext cx="5147725" cy="2283315"/>
          </a:xfrm>
          <a:prstGeom prst="rect">
            <a:avLst/>
          </a:prstGeom>
        </p:spPr>
      </p:pic>
    </p:spTree>
    <p:extLst>
      <p:ext uri="{BB962C8B-B14F-4D97-AF65-F5344CB8AC3E}">
        <p14:creationId xmlns:p14="http://schemas.microsoft.com/office/powerpoint/2010/main" val="3331089189"/>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7" name="矩形 16"/>
          <p:cNvSpPr/>
          <p:nvPr/>
        </p:nvSpPr>
        <p:spPr>
          <a:xfrm>
            <a:off x="1600855" y="3960536"/>
            <a:ext cx="8990289" cy="2622159"/>
          </a:xfrm>
          <a:prstGeom prst="rect">
            <a:avLst/>
          </a:prstGeom>
          <a:solidFill>
            <a:srgbClr val="4F5261">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0" name="文本框 9"/>
          <p:cNvSpPr txBox="1"/>
          <p:nvPr/>
        </p:nvSpPr>
        <p:spPr>
          <a:xfrm>
            <a:off x="1852219" y="3915240"/>
            <a:ext cx="267101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How does major move?</a:t>
            </a:r>
            <a:endParaRPr kumimoji="0" lang="zh-CN" altLang="en-US" sz="2400" b="1"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1" name="文本框 10"/>
          <p:cNvSpPr txBox="1"/>
          <p:nvPr/>
        </p:nvSpPr>
        <p:spPr>
          <a:xfrm>
            <a:off x="1916294" y="4700482"/>
            <a:ext cx="2531282"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Microsoft JhengHei" panose="020B0604030504040204" pitchFamily="34" charset="-120"/>
                <a:cs typeface="Times New Roman" panose="02020603050405020304" pitchFamily="18" charset="0"/>
              </a:rPr>
              <a:t>Because our package have basic conception called “force", so when character want to move, just give him a vector force and play animation.</a:t>
            </a:r>
            <a:endParaRPr kumimoji="0" lang="zh-CN" altLang="en-US" b="0" i="0" u="none" strike="noStrike" kern="1200" cap="none" spc="0" normalizeH="0" baseline="0" noProof="0" dirty="0">
              <a:ln>
                <a:noFill/>
              </a:ln>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3" name="文本框 12"/>
          <p:cNvSpPr txBox="1"/>
          <p:nvPr/>
        </p:nvSpPr>
        <p:spPr>
          <a:xfrm>
            <a:off x="4824109" y="3960536"/>
            <a:ext cx="26710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Model collision</a:t>
            </a:r>
            <a:endParaRPr kumimoji="0" lang="zh-CN" altLang="en-US" sz="2400" b="1"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4" name="文本框 13"/>
          <p:cNvSpPr txBox="1"/>
          <p:nvPr/>
        </p:nvSpPr>
        <p:spPr>
          <a:xfrm>
            <a:off x="7760471" y="3946830"/>
            <a:ext cx="26710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Talk with NPC</a:t>
            </a:r>
            <a:endParaRPr kumimoji="0" lang="zh-CN" altLang="en-US" sz="2400" b="1"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5" name="文本框 14"/>
          <p:cNvSpPr txBox="1"/>
          <p:nvPr/>
        </p:nvSpPr>
        <p:spPr>
          <a:xfrm>
            <a:off x="4860387" y="4462218"/>
            <a:ext cx="2684390"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Microsoft JhengHei" panose="020B0604030504040204" pitchFamily="34" charset="-120"/>
                <a:cs typeface="Times New Roman" panose="02020603050405020304" pitchFamily="18" charset="0"/>
              </a:rPr>
              <a:t>One model have over 10000 surfaces, so it is impossible to detect all surface’s collision, I use a ellipse to wrap the model, if two ellipse crash, it means two model’s crash</a:t>
            </a:r>
            <a:r>
              <a:rPr lang="en-US" altLang="zh-CN" sz="1600" noProof="0" dirty="0">
                <a:solidFill>
                  <a:srgbClr val="8E9CAC"/>
                </a:solidFill>
                <a:latin typeface="Times New Roman" panose="02020603050405020304" pitchFamily="18" charset="0"/>
                <a:ea typeface="Microsoft JhengHei" panose="020B0604030504040204" pitchFamily="34" charset="-120"/>
                <a:cs typeface="Times New Roman" panose="02020603050405020304" pitchFamily="18" charset="0"/>
              </a:rPr>
              <a:t>.</a:t>
            </a:r>
            <a:endParaRPr kumimoji="0" lang="zh-CN" altLang="en-US" sz="1600" b="0" i="0" u="none" strike="noStrike" kern="1200" cap="none" spc="0" normalizeH="0" baseline="0" noProof="0" dirty="0">
              <a:ln>
                <a:noFill/>
              </a:ln>
              <a:solidFill>
                <a:srgbClr val="8E9CAC"/>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6" name="文本框 15"/>
          <p:cNvSpPr txBox="1"/>
          <p:nvPr/>
        </p:nvSpPr>
        <p:spPr>
          <a:xfrm>
            <a:off x="7624607" y="4323718"/>
            <a:ext cx="3046367"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Microsoft JhengHei" panose="020B0604030504040204" pitchFamily="34" charset="-120"/>
                <a:cs typeface="Times New Roman" panose="02020603050405020304" pitchFamily="18" charset="0"/>
              </a:rPr>
              <a:t>There is no way to let two character talk with a long distance, so I put a cylinder which is invisible and vertical to the screen, if cylinder touch NPC it means could talk now. cylinder keeps moving with major character.</a:t>
            </a:r>
            <a:endParaRPr lang="zh-CN" altLang="en-US" dirty="0">
              <a:latin typeface="Times New Roman" panose="02020603050405020304" pitchFamily="18" charset="0"/>
              <a:ea typeface="Microsoft JhengHei" panose="020B0604030504040204" pitchFamily="34" charset="-120"/>
              <a:cs typeface="Times New Roman" panose="02020603050405020304" pitchFamily="18" charset="0"/>
            </a:endParaRPr>
          </a:p>
        </p:txBody>
      </p:sp>
      <p:cxnSp>
        <p:nvCxnSpPr>
          <p:cNvPr id="19" name="直接连接符 18"/>
          <p:cNvCxnSpPr/>
          <p:nvPr/>
        </p:nvCxnSpPr>
        <p:spPr>
          <a:xfrm>
            <a:off x="4682891" y="4274372"/>
            <a:ext cx="0" cy="1911044"/>
          </a:xfrm>
          <a:prstGeom prst="line">
            <a:avLst/>
          </a:prstGeom>
          <a:ln>
            <a:solidFill>
              <a:srgbClr val="4F526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36476" y="3653299"/>
            <a:ext cx="0" cy="1911044"/>
          </a:xfrm>
          <a:prstGeom prst="line">
            <a:avLst/>
          </a:prstGeom>
          <a:ln>
            <a:solidFill>
              <a:srgbClr val="4F5261"/>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AF813DA4-D0A4-49DF-8845-FED377A837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2" name="图片 1">
            <a:extLst>
              <a:ext uri="{FF2B5EF4-FFF2-40B4-BE49-F238E27FC236}">
                <a16:creationId xmlns:a16="http://schemas.microsoft.com/office/drawing/2014/main" id="{73615B27-1F8E-4B34-89C8-83B7DCAD6FF0}"/>
              </a:ext>
            </a:extLst>
          </p:cNvPr>
          <p:cNvPicPr>
            <a:picLocks noChangeAspect="1"/>
          </p:cNvPicPr>
          <p:nvPr/>
        </p:nvPicPr>
        <p:blipFill>
          <a:blip r:embed="rId5"/>
          <a:stretch>
            <a:fillRect/>
          </a:stretch>
        </p:blipFill>
        <p:spPr>
          <a:xfrm>
            <a:off x="515733" y="355736"/>
            <a:ext cx="3343007" cy="327627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3" name="图片 2">
            <a:extLst>
              <a:ext uri="{FF2B5EF4-FFF2-40B4-BE49-F238E27FC236}">
                <a16:creationId xmlns:a16="http://schemas.microsoft.com/office/drawing/2014/main" id="{87CD2297-DD6F-40A0-866C-18DBE2D7015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42655" y="271319"/>
            <a:ext cx="3667296" cy="348670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8" name="图片 17">
            <a:extLst>
              <a:ext uri="{FF2B5EF4-FFF2-40B4-BE49-F238E27FC236}">
                <a16:creationId xmlns:a16="http://schemas.microsoft.com/office/drawing/2014/main" id="{79AABC38-EF11-489C-A01F-E2E822CC7AF4}"/>
              </a:ext>
            </a:extLst>
          </p:cNvPr>
          <p:cNvPicPr>
            <a:picLocks noChangeAspect="1"/>
          </p:cNvPicPr>
          <p:nvPr/>
        </p:nvPicPr>
        <p:blipFill>
          <a:blip r:embed="rId7"/>
          <a:stretch>
            <a:fillRect/>
          </a:stretch>
        </p:blipFill>
        <p:spPr>
          <a:xfrm>
            <a:off x="8293866" y="405452"/>
            <a:ext cx="3463358" cy="33908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87451931"/>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等腰三角形 7"/>
          <p:cNvSpPr/>
          <p:nvPr/>
        </p:nvSpPr>
        <p:spPr>
          <a:xfrm>
            <a:off x="2924912" y="4372424"/>
            <a:ext cx="1311691" cy="2485576"/>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等腰三角形 8"/>
          <p:cNvSpPr/>
          <p:nvPr/>
        </p:nvSpPr>
        <p:spPr>
          <a:xfrm flipH="1">
            <a:off x="4215582" y="4372424"/>
            <a:ext cx="1311691" cy="2485576"/>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4" name="矩形 3"/>
          <p:cNvSpPr/>
          <p:nvPr/>
        </p:nvSpPr>
        <p:spPr>
          <a:xfrm>
            <a:off x="6304547" y="0"/>
            <a:ext cx="5887453" cy="685800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grpSp>
        <p:nvGrpSpPr>
          <p:cNvPr id="15" name="组合 14"/>
          <p:cNvGrpSpPr/>
          <p:nvPr/>
        </p:nvGrpSpPr>
        <p:grpSpPr>
          <a:xfrm>
            <a:off x="4219762" y="2875547"/>
            <a:ext cx="4169569" cy="3982453"/>
            <a:chOff x="4540469" y="1529773"/>
            <a:chExt cx="2602361" cy="2485576"/>
          </a:xfrm>
        </p:grpSpPr>
        <p:sp>
          <p:nvSpPr>
            <p:cNvPr id="13" name="等腰三角形 12"/>
            <p:cNvSpPr/>
            <p:nvPr/>
          </p:nvSpPr>
          <p:spPr>
            <a:xfrm>
              <a:off x="4540469" y="1529773"/>
              <a:ext cx="1311691" cy="2485576"/>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4" name="等腰三角形 13"/>
            <p:cNvSpPr/>
            <p:nvPr/>
          </p:nvSpPr>
          <p:spPr>
            <a:xfrm flipH="1">
              <a:off x="5831139" y="1529773"/>
              <a:ext cx="1311691" cy="2485576"/>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grpSp>
      <p:grpSp>
        <p:nvGrpSpPr>
          <p:cNvPr id="16" name="组合 15"/>
          <p:cNvGrpSpPr/>
          <p:nvPr/>
        </p:nvGrpSpPr>
        <p:grpSpPr>
          <a:xfrm rot="10800000" flipV="1">
            <a:off x="7071309" y="4372424"/>
            <a:ext cx="2602361" cy="2485576"/>
            <a:chOff x="4540469" y="1529773"/>
            <a:chExt cx="2602361" cy="2485576"/>
          </a:xfrm>
        </p:grpSpPr>
        <p:sp>
          <p:nvSpPr>
            <p:cNvPr id="17" name="等腰三角形 16"/>
            <p:cNvSpPr/>
            <p:nvPr/>
          </p:nvSpPr>
          <p:spPr>
            <a:xfrm>
              <a:off x="4540469" y="1529773"/>
              <a:ext cx="1311691" cy="2485576"/>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8" name="等腰三角形 17"/>
            <p:cNvSpPr/>
            <p:nvPr/>
          </p:nvSpPr>
          <p:spPr>
            <a:xfrm flipH="1">
              <a:off x="5831139" y="1529773"/>
              <a:ext cx="1311691" cy="2485576"/>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grpSp>
      <p:sp>
        <p:nvSpPr>
          <p:cNvPr id="20" name="矩形 19"/>
          <p:cNvSpPr/>
          <p:nvPr/>
        </p:nvSpPr>
        <p:spPr>
          <a:xfrm>
            <a:off x="6444077" y="935537"/>
            <a:ext cx="5348983"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E5E5E0"/>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When we turn to battle state or other scenes, all things need to be removed, it is hard to manage all lights, special effects and models, so I use a </a:t>
            </a:r>
            <a:r>
              <a:rPr kumimoji="0" lang="en-US" altLang="zh-CN" sz="2000" b="0" i="0" u="none" strike="noStrike" kern="1200" cap="none" spc="0" normalizeH="0" baseline="0" noProof="0" dirty="0" err="1">
                <a:ln>
                  <a:noFill/>
                </a:ln>
                <a:solidFill>
                  <a:srgbClr val="E5E5E0"/>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ArrayList</a:t>
            </a:r>
            <a:r>
              <a:rPr kumimoji="0" lang="en-US" altLang="zh-CN" sz="2000" b="0" i="0" u="none" strike="noStrike" kern="1200" cap="none" spc="0" normalizeH="0" baseline="0" noProof="0" dirty="0">
                <a:ln>
                  <a:noFill/>
                </a:ln>
                <a:solidFill>
                  <a:srgbClr val="E5E5E0"/>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to control them. </a:t>
            </a:r>
            <a:endParaRPr kumimoji="0" lang="zh-CN" altLang="en-US" sz="2000" b="0" i="0" u="none" strike="noStrike" kern="1200" cap="none" spc="0" normalizeH="0" baseline="0" noProof="0" dirty="0">
              <a:ln>
                <a:noFill/>
              </a:ln>
              <a:solidFill>
                <a:srgbClr val="E5E5E0"/>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22" name="图片 21">
            <a:extLst>
              <a:ext uri="{FF2B5EF4-FFF2-40B4-BE49-F238E27FC236}">
                <a16:creationId xmlns:a16="http://schemas.microsoft.com/office/drawing/2014/main" id="{2B1712A0-9E90-43E7-B669-843EBDE09C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24" name="文本框 23">
            <a:extLst>
              <a:ext uri="{FF2B5EF4-FFF2-40B4-BE49-F238E27FC236}">
                <a16:creationId xmlns:a16="http://schemas.microsoft.com/office/drawing/2014/main" id="{7682C498-407B-4471-93DE-C783604EF853}"/>
              </a:ext>
            </a:extLst>
          </p:cNvPr>
          <p:cNvSpPr txBox="1"/>
          <p:nvPr/>
        </p:nvSpPr>
        <p:spPr>
          <a:xfrm>
            <a:off x="821994" y="622166"/>
            <a:ext cx="4996395" cy="163121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4F5261"/>
                </a:solidFill>
                <a:latin typeface="Times New Roman" panose="02020603050405020304" pitchFamily="18" charset="0"/>
                <a:ea typeface="Microsoft JhengHei" panose="020B0604030504040204" pitchFamily="34" charset="-120"/>
                <a:cs typeface="Times New Roman" panose="02020603050405020304" pitchFamily="18" charset="0"/>
              </a:rPr>
              <a:t>Because we lack knowledge of texture, so all of our models can not feel the ambient light, in order to fix this problem, I add 6 directional light in every maps, one light might decrease 15 Fps, this way is performance costly.</a:t>
            </a:r>
            <a:endParaRPr kumimoji="0" lang="zh-CN" altLang="en-US" sz="2000"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2" name="图片 1">
            <a:extLst>
              <a:ext uri="{FF2B5EF4-FFF2-40B4-BE49-F238E27FC236}">
                <a16:creationId xmlns:a16="http://schemas.microsoft.com/office/drawing/2014/main" id="{B7B764BE-B74F-4A9B-81DD-7E179F2D4880}"/>
              </a:ext>
            </a:extLst>
          </p:cNvPr>
          <p:cNvPicPr>
            <a:picLocks noChangeAspect="1"/>
          </p:cNvPicPr>
          <p:nvPr/>
        </p:nvPicPr>
        <p:blipFill>
          <a:blip r:embed="rId4"/>
          <a:stretch>
            <a:fillRect/>
          </a:stretch>
        </p:blipFill>
        <p:spPr>
          <a:xfrm>
            <a:off x="1697252" y="2340178"/>
            <a:ext cx="2889452" cy="4110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a:extLst>
              <a:ext uri="{FF2B5EF4-FFF2-40B4-BE49-F238E27FC236}">
                <a16:creationId xmlns:a16="http://schemas.microsoft.com/office/drawing/2014/main" id="{8DC1B206-A877-4FFD-BA95-E454AFF16543}"/>
              </a:ext>
            </a:extLst>
          </p:cNvPr>
          <p:cNvPicPr>
            <a:picLocks noChangeAspect="1"/>
          </p:cNvPicPr>
          <p:nvPr/>
        </p:nvPicPr>
        <p:blipFill>
          <a:blip r:embed="rId5"/>
          <a:stretch>
            <a:fillRect/>
          </a:stretch>
        </p:blipFill>
        <p:spPr>
          <a:xfrm>
            <a:off x="9361647" y="1993325"/>
            <a:ext cx="2577958" cy="3328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026099FC-BB7F-4F74-86C4-5FE01F03C830}"/>
              </a:ext>
            </a:extLst>
          </p:cNvPr>
          <p:cNvPicPr>
            <a:picLocks noChangeAspect="1"/>
          </p:cNvPicPr>
          <p:nvPr/>
        </p:nvPicPr>
        <p:blipFill>
          <a:blip r:embed="rId6"/>
          <a:stretch>
            <a:fillRect/>
          </a:stretch>
        </p:blipFill>
        <p:spPr>
          <a:xfrm>
            <a:off x="6484815" y="5280399"/>
            <a:ext cx="5569767" cy="8050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BADFE11A-58A3-4372-B09D-155B53B67638}"/>
              </a:ext>
            </a:extLst>
          </p:cNvPr>
          <p:cNvPicPr>
            <a:picLocks noChangeAspect="1"/>
          </p:cNvPicPr>
          <p:nvPr/>
        </p:nvPicPr>
        <p:blipFill>
          <a:blip r:embed="rId7"/>
          <a:stretch>
            <a:fillRect/>
          </a:stretch>
        </p:blipFill>
        <p:spPr>
          <a:xfrm>
            <a:off x="6701975" y="2319093"/>
            <a:ext cx="2577958" cy="29613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矩形 20">
            <a:extLst>
              <a:ext uri="{FF2B5EF4-FFF2-40B4-BE49-F238E27FC236}">
                <a16:creationId xmlns:a16="http://schemas.microsoft.com/office/drawing/2014/main" id="{9D68CFFD-F82F-40A5-B3B2-A368AFFD6E82}"/>
              </a:ext>
            </a:extLst>
          </p:cNvPr>
          <p:cNvSpPr/>
          <p:nvPr/>
        </p:nvSpPr>
        <p:spPr>
          <a:xfrm>
            <a:off x="0" y="12700"/>
            <a:ext cx="12192000" cy="6858000"/>
          </a:xfrm>
          <a:prstGeom prst="rect">
            <a:avLst/>
          </a:prstGeom>
          <a:blipFill dpi="0" rotWithShape="1">
            <a:blip r:embed="rId8">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Tree>
    <p:extLst>
      <p:ext uri="{BB962C8B-B14F-4D97-AF65-F5344CB8AC3E}">
        <p14:creationId xmlns:p14="http://schemas.microsoft.com/office/powerpoint/2010/main" val="1806187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anim calcmode="lin" valueType="num">
                                      <p:cBhvr>
                                        <p:cTn id="13" dur="250" fill="hold"/>
                                        <p:tgtEl>
                                          <p:spTgt spid="16"/>
                                        </p:tgtEl>
                                        <p:attrNameLst>
                                          <p:attrName>ppt_x</p:attrName>
                                        </p:attrNameLst>
                                      </p:cBhvr>
                                      <p:tavLst>
                                        <p:tav tm="0">
                                          <p:val>
                                            <p:strVal val="#ppt_x"/>
                                          </p:val>
                                        </p:tav>
                                        <p:tav tm="100000">
                                          <p:val>
                                            <p:strVal val="#ppt_x"/>
                                          </p:val>
                                        </p:tav>
                                      </p:tavLst>
                                    </p:anim>
                                    <p:anim calcmode="lin" valueType="num">
                                      <p:cBhvr>
                                        <p:cTn id="14" dur="25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anim calcmode="lin" valueType="num">
                                      <p:cBhvr>
                                        <p:cTn id="23" dur="250" fill="hold"/>
                                        <p:tgtEl>
                                          <p:spTgt spid="9"/>
                                        </p:tgtEl>
                                        <p:attrNameLst>
                                          <p:attrName>ppt_x</p:attrName>
                                        </p:attrNameLst>
                                      </p:cBhvr>
                                      <p:tavLst>
                                        <p:tav tm="0">
                                          <p:val>
                                            <p:strVal val="#ppt_x"/>
                                          </p:val>
                                        </p:tav>
                                        <p:tav tm="100000">
                                          <p:val>
                                            <p:strVal val="#ppt_x"/>
                                          </p:val>
                                        </p:tav>
                                      </p:tavLst>
                                    </p:anim>
                                    <p:anim calcmode="lin" valueType="num">
                                      <p:cBhvr>
                                        <p:cTn id="24"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CB6C2"/>
        </a:solidFill>
        <a:effectLst/>
      </p:bgPr>
    </p:bg>
    <p:spTree>
      <p:nvGrpSpPr>
        <p:cNvPr id="1" name=""/>
        <p:cNvGrpSpPr/>
        <p:nvPr/>
      </p:nvGrpSpPr>
      <p:grpSpPr>
        <a:xfrm>
          <a:off x="0" y="0"/>
          <a:ext cx="0" cy="0"/>
          <a:chOff x="0" y="0"/>
          <a:chExt cx="0" cy="0"/>
        </a:xfrm>
      </p:grpSpPr>
      <p:sp>
        <p:nvSpPr>
          <p:cNvPr id="2630" name="矩形 2629"/>
          <p:cNvSpPr/>
          <p:nvPr/>
        </p:nvSpPr>
        <p:spPr>
          <a:xfrm>
            <a:off x="4165854" y="1870097"/>
            <a:ext cx="3943431" cy="288826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Comic PRC Medium" panose="00000500000000000000" pitchFamily="2" charset="-122"/>
            </a:endParaRPr>
          </a:p>
        </p:txBody>
      </p:sp>
      <p:sp>
        <p:nvSpPr>
          <p:cNvPr id="2" name="文本框 1"/>
          <p:cNvSpPr txBox="1"/>
          <p:nvPr/>
        </p:nvSpPr>
        <p:spPr>
          <a:xfrm>
            <a:off x="5123743" y="1662879"/>
            <a:ext cx="2157068" cy="2092881"/>
          </a:xfrm>
          <a:prstGeom prst="rect">
            <a:avLst/>
          </a:prstGeom>
          <a:noFill/>
        </p:spPr>
        <p:txBody>
          <a:bodyPr wrap="square" rtlCol="0">
            <a:spAutoFit/>
          </a:bodyPr>
          <a:lstStyle/>
          <a:p>
            <a:r>
              <a:rPr lang="en-US" altLang="zh-CN" sz="13000" b="1" dirty="0">
                <a:solidFill>
                  <a:srgbClr val="4F5261">
                    <a:alpha val="45000"/>
                  </a:srgbClr>
                </a:solidFill>
                <a:latin typeface="Microsoft JhengHei UI" panose="020B0604030504040204" pitchFamily="34" charset="-120"/>
                <a:ea typeface="Microsoft JhengHei UI" panose="020B0604030504040204" pitchFamily="34" charset="-120"/>
              </a:rPr>
              <a:t>01</a:t>
            </a:r>
            <a:endParaRPr lang="zh-CN" altLang="en-US" sz="13000" b="1" dirty="0">
              <a:solidFill>
                <a:srgbClr val="4F5261">
                  <a:alpha val="45000"/>
                </a:srgbClr>
              </a:solidFill>
              <a:latin typeface="Microsoft JhengHei UI" panose="020B0604030504040204" pitchFamily="34" charset="-120"/>
              <a:ea typeface="Microsoft JhengHei UI" panose="020B0604030504040204" pitchFamily="34" charset="-120"/>
            </a:endParaRPr>
          </a:p>
        </p:txBody>
      </p:sp>
      <p:pic>
        <p:nvPicPr>
          <p:cNvPr id="8" name="图片 7">
            <a:extLst>
              <a:ext uri="{FF2B5EF4-FFF2-40B4-BE49-F238E27FC236}">
                <a16:creationId xmlns:a16="http://schemas.microsoft.com/office/drawing/2014/main" id="{E99CB306-AEB3-40E3-9A70-17656983D7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9" name="文本框 8">
            <a:extLst>
              <a:ext uri="{FF2B5EF4-FFF2-40B4-BE49-F238E27FC236}">
                <a16:creationId xmlns:a16="http://schemas.microsoft.com/office/drawing/2014/main" id="{86D34A9A-97C4-4475-956D-048FCF4AEB4F}"/>
              </a:ext>
            </a:extLst>
          </p:cNvPr>
          <p:cNvSpPr txBox="1"/>
          <p:nvPr/>
        </p:nvSpPr>
        <p:spPr>
          <a:xfrm>
            <a:off x="3952107" y="3721541"/>
            <a:ext cx="4370921" cy="769441"/>
          </a:xfrm>
          <a:prstGeom prst="rect">
            <a:avLst/>
          </a:prstGeom>
          <a:noFill/>
        </p:spPr>
        <p:txBody>
          <a:bodyPr wrap="square" rtlCol="0">
            <a:spAutoFit/>
          </a:bodyPr>
          <a:lstStyle/>
          <a:p>
            <a:pPr algn="ctr"/>
            <a:r>
              <a:rPr lang="en-US" altLang="zh-CN" sz="4400" dirty="0">
                <a:solidFill>
                  <a:srgbClr val="4F5261"/>
                </a:solidFill>
                <a:ea typeface="MComic PRC Medium" panose="00000500000000000000" pitchFamily="2" charset="-122"/>
              </a:rPr>
              <a:t>Brief Description</a:t>
            </a:r>
            <a:endParaRPr lang="zh-CN" altLang="en-US" sz="4400" dirty="0">
              <a:solidFill>
                <a:srgbClr val="4F5261"/>
              </a:solidFill>
              <a:ea typeface="MComic PRC Medium" panose="00000500000000000000" pitchFamily="2" charset="-122"/>
            </a:endParaRPr>
          </a:p>
        </p:txBody>
      </p:sp>
    </p:spTree>
    <p:extLst>
      <p:ext uri="{BB962C8B-B14F-4D97-AF65-F5344CB8AC3E}">
        <p14:creationId xmlns:p14="http://schemas.microsoft.com/office/powerpoint/2010/main" val="2491847566"/>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6" presetClass="emph" presetSubtype="0" fill="hold" grpId="0" nodeType="withEffect">
                                  <p:stCondLst>
                                    <p:cond delay="0"/>
                                  </p:stCondLst>
                                  <p:iterate type="lt">
                                    <p:tmPct val="4000"/>
                                  </p:iterate>
                                  <p:childTnLst>
                                    <p:set>
                                      <p:cBhvr override="childStyle">
                                        <p:cTn id="9" dur="1000" fill="hold"/>
                                        <p:tgtEl>
                                          <p:spTgt spid="9"/>
                                        </p:tgtEl>
                                        <p:attrNameLst>
                                          <p:attrName>style.color</p:attrName>
                                        </p:attrNameLst>
                                      </p:cBhvr>
                                      <p:to>
                                        <p:clrVal>
                                          <a:srgbClr val="E5E5E0"/>
                                        </p:clrVal>
                                      </p:to>
                                    </p:set>
                                    <p:set>
                                      <p:cBhvr>
                                        <p:cTn id="10" dur="1000" fill="hold"/>
                                        <p:tgtEl>
                                          <p:spTgt spid="9"/>
                                        </p:tgtEl>
                                        <p:attrNameLst>
                                          <p:attrName>fillcolor</p:attrName>
                                        </p:attrNameLst>
                                      </p:cBhvr>
                                      <p:to>
                                        <p:clrVal>
                                          <a:srgbClr val="E5E5E0"/>
                                        </p:clrVal>
                                      </p:to>
                                    </p:set>
                                    <p:set>
                                      <p:cBhvr>
                                        <p:cTn id="11" dur="1000" fill="hold"/>
                                        <p:tgtEl>
                                          <p:spTgt spid="9"/>
                                        </p:tgtEl>
                                        <p:attrNameLst>
                                          <p:attrName>fill.type</p:attrName>
                                        </p:attrNameLst>
                                      </p:cBhvr>
                                      <p:to>
                                        <p:strVal val="solid"/>
                                      </p:to>
                                    </p:set>
                                  </p:childTnLst>
                                </p:cTn>
                              </p:par>
                              <p:par>
                                <p:cTn id="12" presetID="16" presetClass="emph" presetSubtype="0" fill="hold" grpId="1" nodeType="withEffect">
                                  <p:stCondLst>
                                    <p:cond delay="1000"/>
                                  </p:stCondLst>
                                  <p:iterate type="lt">
                                    <p:tmPct val="4000"/>
                                  </p:iterate>
                                  <p:childTnLst>
                                    <p:set>
                                      <p:cBhvr override="childStyle">
                                        <p:cTn id="13" dur="1000" fill="hold"/>
                                        <p:tgtEl>
                                          <p:spTgt spid="9"/>
                                        </p:tgtEl>
                                        <p:attrNameLst>
                                          <p:attrName>style.color</p:attrName>
                                        </p:attrNameLst>
                                      </p:cBhvr>
                                      <p:to>
                                        <p:clrVal>
                                          <a:srgbClr val="4F5261"/>
                                        </p:clrVal>
                                      </p:to>
                                    </p:set>
                                    <p:set>
                                      <p:cBhvr>
                                        <p:cTn id="14" dur="1000" fill="hold"/>
                                        <p:tgtEl>
                                          <p:spTgt spid="9"/>
                                        </p:tgtEl>
                                        <p:attrNameLst>
                                          <p:attrName>fillcolor</p:attrName>
                                        </p:attrNameLst>
                                      </p:cBhvr>
                                      <p:to>
                                        <p:clrVal>
                                          <a:srgbClr val="4F5261"/>
                                        </p:clrVal>
                                      </p:to>
                                    </p:set>
                                    <p:set>
                                      <p:cBhvr>
                                        <p:cTn id="15" dur="10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52D2D56-3C60-4EB8-9655-E28B3A26A63C}"/>
              </a:ext>
            </a:extLst>
          </p:cNvPr>
          <p:cNvSpPr/>
          <p:nvPr/>
        </p:nvSpPr>
        <p:spPr>
          <a:xfrm>
            <a:off x="0" y="12700"/>
            <a:ext cx="12192000" cy="685800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文本框 1"/>
          <p:cNvSpPr txBox="1"/>
          <p:nvPr/>
        </p:nvSpPr>
        <p:spPr>
          <a:xfrm>
            <a:off x="3724163" y="689850"/>
            <a:ext cx="5349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AjiwaiPro" panose="02000600000000000000" pitchFamily="2" charset="-128"/>
                <a:cs typeface="Times New Roman" panose="02020603050405020304" pitchFamily="18" charset="0"/>
              </a:rPr>
              <a:t>Challenges of JSFML(UI)</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AjiwaiPro" panose="02000600000000000000" pitchFamily="2" charset="-128"/>
              <a:cs typeface="Times New Roman" panose="02020603050405020304" pitchFamily="18" charset="0"/>
            </a:endParaRPr>
          </a:p>
        </p:txBody>
      </p:sp>
      <p:sp>
        <p:nvSpPr>
          <p:cNvPr id="13" name="文本框 12"/>
          <p:cNvSpPr txBox="1"/>
          <p:nvPr/>
        </p:nvSpPr>
        <p:spPr>
          <a:xfrm>
            <a:off x="2105526" y="2791326"/>
            <a:ext cx="2695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pic>
        <p:nvPicPr>
          <p:cNvPr id="15" name="图片 14">
            <a:extLst>
              <a:ext uri="{FF2B5EF4-FFF2-40B4-BE49-F238E27FC236}">
                <a16:creationId xmlns:a16="http://schemas.microsoft.com/office/drawing/2014/main" id="{61DF7765-8F46-43B1-9AB7-335E0DEB30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4" name="文本框 3">
            <a:extLst>
              <a:ext uri="{FF2B5EF4-FFF2-40B4-BE49-F238E27FC236}">
                <a16:creationId xmlns:a16="http://schemas.microsoft.com/office/drawing/2014/main" id="{E22C892E-A665-42A0-B052-53FB804ECBCF}"/>
              </a:ext>
            </a:extLst>
          </p:cNvPr>
          <p:cNvSpPr txBox="1"/>
          <p:nvPr/>
        </p:nvSpPr>
        <p:spPr>
          <a:xfrm>
            <a:off x="1657594" y="1895566"/>
            <a:ext cx="9547356" cy="36009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It seems that JSFML lacks features to design GUI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(Though JSFML does not has almost all the function to develop control panel, there are also many alternatives to realize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971550" marR="0" lvl="1"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Button can not be found in the library (Replaced with    pictures)</a:t>
            </a:r>
          </a:p>
          <a:p>
            <a:pPr marL="971550" marR="0" lvl="1"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size of the window is unpredictable</a:t>
            </a:r>
          </a:p>
          <a:p>
            <a:pPr marL="971550" marR="0" lvl="1"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Hard to develop a window adapt all the windows size</a:t>
            </a:r>
          </a:p>
          <a:p>
            <a:pPr marL="971550" marR="0" lvl="1"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Other strange bugs(A large part of them are repaired).</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 will include several serious problems in the next page.</a:t>
            </a:r>
          </a:p>
        </p:txBody>
      </p:sp>
    </p:spTree>
    <p:extLst>
      <p:ext uri="{BB962C8B-B14F-4D97-AF65-F5344CB8AC3E}">
        <p14:creationId xmlns:p14="http://schemas.microsoft.com/office/powerpoint/2010/main" val="2533405037"/>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2A11FD9-1C55-4B61-86D6-9BFD42C73020}"/>
              </a:ext>
            </a:extLst>
          </p:cNvPr>
          <p:cNvSpPr/>
          <p:nvPr/>
        </p:nvSpPr>
        <p:spPr>
          <a:xfrm>
            <a:off x="0" y="12700"/>
            <a:ext cx="12192000" cy="685800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文本框 1"/>
          <p:cNvSpPr txBox="1"/>
          <p:nvPr/>
        </p:nvSpPr>
        <p:spPr>
          <a:xfrm>
            <a:off x="3582946" y="445605"/>
            <a:ext cx="534909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AjiwaiPro" panose="02000600000000000000" pitchFamily="2" charset="-128"/>
                <a:cs typeface="Times New Roman" panose="02020603050405020304" pitchFamily="18" charset="0"/>
              </a:rPr>
              <a:t>Challenges of JSFML(UI)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AjiwaiPro" panose="02000600000000000000" pitchFamily="2" charset="-128"/>
                <a:cs typeface="Times New Roman" panose="02020603050405020304" pitchFamily="18" charset="0"/>
              </a:rPr>
              <a:t>Threads</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AjiwaiPro" panose="02000600000000000000" pitchFamily="2" charset="-128"/>
              <a:cs typeface="Times New Roman" panose="02020603050405020304" pitchFamily="18" charset="0"/>
            </a:endParaRPr>
          </a:p>
        </p:txBody>
      </p:sp>
      <p:sp>
        <p:nvSpPr>
          <p:cNvPr id="13" name="文本框 12"/>
          <p:cNvSpPr txBox="1"/>
          <p:nvPr/>
        </p:nvSpPr>
        <p:spPr>
          <a:xfrm>
            <a:off x="2105526" y="2791326"/>
            <a:ext cx="2695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61DF7765-8F46-43B1-9AB7-335E0DEB30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3" name="矩形 2">
            <a:extLst>
              <a:ext uri="{FF2B5EF4-FFF2-40B4-BE49-F238E27FC236}">
                <a16:creationId xmlns:a16="http://schemas.microsoft.com/office/drawing/2014/main" id="{2B3C169D-1E2C-421A-B79A-2D9BA7383AB9}"/>
              </a:ext>
            </a:extLst>
          </p:cNvPr>
          <p:cNvSpPr/>
          <p:nvPr/>
        </p:nvSpPr>
        <p:spPr>
          <a:xfrm>
            <a:off x="1419899" y="1449932"/>
            <a:ext cx="1172818" cy="775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Main</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
            <a:extLst>
              <a:ext uri="{FF2B5EF4-FFF2-40B4-BE49-F238E27FC236}">
                <a16:creationId xmlns:a16="http://schemas.microsoft.com/office/drawing/2014/main" id="{0EE43502-747D-4FD7-B6FA-244EB80ED35D}"/>
              </a:ext>
            </a:extLst>
          </p:cNvPr>
          <p:cNvCxnSpPr>
            <a:stCxn id="3" idx="2"/>
          </p:cNvCxnSpPr>
          <p:nvPr/>
        </p:nvCxnSpPr>
        <p:spPr>
          <a:xfrm flipH="1">
            <a:off x="1976490" y="2225184"/>
            <a:ext cx="29818" cy="3031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连接符: 肘形 10">
            <a:extLst>
              <a:ext uri="{FF2B5EF4-FFF2-40B4-BE49-F238E27FC236}">
                <a16:creationId xmlns:a16="http://schemas.microsoft.com/office/drawing/2014/main" id="{B229A33F-93EF-4387-9275-E3E149584F04}"/>
              </a:ext>
            </a:extLst>
          </p:cNvPr>
          <p:cNvCxnSpPr>
            <a:cxnSpLocks/>
          </p:cNvCxnSpPr>
          <p:nvPr/>
        </p:nvCxnSpPr>
        <p:spPr>
          <a:xfrm>
            <a:off x="2006308" y="3109151"/>
            <a:ext cx="1351722" cy="864704"/>
          </a:xfrm>
          <a:prstGeom prst="bentConnector3">
            <a:avLst>
              <a:gd name="adj1" fmla="val 100000"/>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594E2461-080D-4AFF-9E07-760C140A9469}"/>
              </a:ext>
            </a:extLst>
          </p:cNvPr>
          <p:cNvSpPr txBox="1"/>
          <p:nvPr/>
        </p:nvSpPr>
        <p:spPr>
          <a:xfrm>
            <a:off x="105235" y="2421994"/>
            <a:ext cx="19572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Main thread start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CA5500C9-027B-41BF-A91C-F2FDB2F4C169}"/>
              </a:ext>
            </a:extLst>
          </p:cNvPr>
          <p:cNvSpPr txBox="1"/>
          <p:nvPr/>
        </p:nvSpPr>
        <p:spPr>
          <a:xfrm>
            <a:off x="2153038" y="2681900"/>
            <a:ext cx="2514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Second thread start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21416937-FA77-4AAD-AD7F-E8E4468E6C81}"/>
              </a:ext>
            </a:extLst>
          </p:cNvPr>
          <p:cNvSpPr txBox="1"/>
          <p:nvPr/>
        </p:nvSpPr>
        <p:spPr>
          <a:xfrm>
            <a:off x="783622" y="1061903"/>
            <a:ext cx="34985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Multiple thread model one</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F8CDAF7D-9082-41CB-A825-AEA169964368}"/>
              </a:ext>
            </a:extLst>
          </p:cNvPr>
          <p:cNvSpPr txBox="1"/>
          <p:nvPr/>
        </p:nvSpPr>
        <p:spPr>
          <a:xfrm>
            <a:off x="2926109" y="4611303"/>
            <a:ext cx="666276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first, I finish the implement in Linux, when the program is transplanted to Windows, the program collapses soon after start.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Procedures to repair: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remove the multiple threads.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Design the program like model two.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It cost almost one week, the reason is still a mystery.</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矩形 22">
            <a:extLst>
              <a:ext uri="{FF2B5EF4-FFF2-40B4-BE49-F238E27FC236}">
                <a16:creationId xmlns:a16="http://schemas.microsoft.com/office/drawing/2014/main" id="{4EC151C5-9B3A-4F40-BBCE-9695EEE671D5}"/>
              </a:ext>
            </a:extLst>
          </p:cNvPr>
          <p:cNvSpPr/>
          <p:nvPr/>
        </p:nvSpPr>
        <p:spPr>
          <a:xfrm>
            <a:off x="8247563" y="1541915"/>
            <a:ext cx="1172818" cy="7694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Main</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25" name="连接符: 肘形 24">
            <a:extLst>
              <a:ext uri="{FF2B5EF4-FFF2-40B4-BE49-F238E27FC236}">
                <a16:creationId xmlns:a16="http://schemas.microsoft.com/office/drawing/2014/main" id="{AD5F2B38-6F97-4941-8066-95F5AFE35F0A}"/>
              </a:ext>
            </a:extLst>
          </p:cNvPr>
          <p:cNvCxnSpPr>
            <a:stCxn id="23" idx="2"/>
          </p:cNvCxnSpPr>
          <p:nvPr/>
        </p:nvCxnSpPr>
        <p:spPr>
          <a:xfrm rot="16200000" flipH="1">
            <a:off x="8428531" y="2716796"/>
            <a:ext cx="2003576" cy="119269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1286C6D9-A032-476D-942B-E23E7A390481}"/>
              </a:ext>
            </a:extLst>
          </p:cNvPr>
          <p:cNvCxnSpPr>
            <a:stCxn id="23" idx="2"/>
          </p:cNvCxnSpPr>
          <p:nvPr/>
        </p:nvCxnSpPr>
        <p:spPr>
          <a:xfrm rot="5400000">
            <a:off x="7280562" y="2761522"/>
            <a:ext cx="2003576" cy="110324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8" name="箭头: 右 27">
            <a:extLst>
              <a:ext uri="{FF2B5EF4-FFF2-40B4-BE49-F238E27FC236}">
                <a16:creationId xmlns:a16="http://schemas.microsoft.com/office/drawing/2014/main" id="{79CED37B-FCAB-4EF4-B90B-E9D52ACC6A86}"/>
              </a:ext>
            </a:extLst>
          </p:cNvPr>
          <p:cNvSpPr/>
          <p:nvPr/>
        </p:nvSpPr>
        <p:spPr>
          <a:xfrm>
            <a:off x="5310202" y="2421994"/>
            <a:ext cx="1309729" cy="7417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文本框 28">
            <a:extLst>
              <a:ext uri="{FF2B5EF4-FFF2-40B4-BE49-F238E27FC236}">
                <a16:creationId xmlns:a16="http://schemas.microsoft.com/office/drawing/2014/main" id="{588A2481-9D64-4CD2-818A-4DFB2B4D13E5}"/>
              </a:ext>
            </a:extLst>
          </p:cNvPr>
          <p:cNvSpPr txBox="1"/>
          <p:nvPr/>
        </p:nvSpPr>
        <p:spPr>
          <a:xfrm>
            <a:off x="8869390" y="2607727"/>
            <a:ext cx="14546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Main thread</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0" name="文本框 29">
            <a:extLst>
              <a:ext uri="{FF2B5EF4-FFF2-40B4-BE49-F238E27FC236}">
                <a16:creationId xmlns:a16="http://schemas.microsoft.com/office/drawing/2014/main" id="{6164716A-F2C2-4FDB-8D3B-45AF8FF68E80}"/>
              </a:ext>
            </a:extLst>
          </p:cNvPr>
          <p:cNvSpPr txBox="1"/>
          <p:nvPr/>
        </p:nvSpPr>
        <p:spPr>
          <a:xfrm>
            <a:off x="7620002" y="1157195"/>
            <a:ext cx="34985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Multiple thread model two</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53961897"/>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37AD03E-1FDF-4895-ADA1-268F7F5F08B9}"/>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文本框 1"/>
          <p:cNvSpPr txBox="1"/>
          <p:nvPr/>
        </p:nvSpPr>
        <p:spPr>
          <a:xfrm>
            <a:off x="3724163" y="689850"/>
            <a:ext cx="5349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AjiwaiPro" panose="02000600000000000000" pitchFamily="2" charset="-128"/>
                <a:cs typeface="Times New Roman" panose="02020603050405020304" pitchFamily="18" charset="0"/>
              </a:rPr>
              <a:t>Challenges of JSFML(UI)</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AjiwaiPro" panose="02000600000000000000" pitchFamily="2" charset="-128"/>
              <a:cs typeface="Times New Roman" panose="02020603050405020304" pitchFamily="18" charset="0"/>
            </a:endParaRPr>
          </a:p>
        </p:txBody>
      </p:sp>
      <p:sp>
        <p:nvSpPr>
          <p:cNvPr id="13" name="文本框 12"/>
          <p:cNvSpPr txBox="1"/>
          <p:nvPr/>
        </p:nvSpPr>
        <p:spPr>
          <a:xfrm>
            <a:off x="2105526" y="2791326"/>
            <a:ext cx="2695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pic>
        <p:nvPicPr>
          <p:cNvPr id="15" name="图片 14">
            <a:extLst>
              <a:ext uri="{FF2B5EF4-FFF2-40B4-BE49-F238E27FC236}">
                <a16:creationId xmlns:a16="http://schemas.microsoft.com/office/drawing/2014/main" id="{61DF7765-8F46-43B1-9AB7-335E0DEB30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4" name="文本框 3">
            <a:extLst>
              <a:ext uri="{FF2B5EF4-FFF2-40B4-BE49-F238E27FC236}">
                <a16:creationId xmlns:a16="http://schemas.microsoft.com/office/drawing/2014/main" id="{E22C892E-A665-42A0-B052-53FB804ECBCF}"/>
              </a:ext>
            </a:extLst>
          </p:cNvPr>
          <p:cNvSpPr txBox="1"/>
          <p:nvPr/>
        </p:nvSpPr>
        <p:spPr>
          <a:xfrm>
            <a:off x="1567964" y="2108467"/>
            <a:ext cx="8798550"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size of the window will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 set the size for the window 1600:900, when my partner tests it, the size became bigger(almost 1080P). Some devices have this problem, some do not.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Solutions: (Also coincidence)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When people select the locked chapter, there will be a swing panel. After that, the size becomes normal. We included some developers information in the swing panel, then let the panel appear when the program start, and everything goes well.</a:t>
            </a:r>
          </a:p>
        </p:txBody>
      </p:sp>
    </p:spTree>
    <p:extLst>
      <p:ext uri="{BB962C8B-B14F-4D97-AF65-F5344CB8AC3E}">
        <p14:creationId xmlns:p14="http://schemas.microsoft.com/office/powerpoint/2010/main" val="1091747299"/>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4B2A4E0-ACAC-4902-9D7C-3DB6A17FF36C}"/>
              </a:ext>
            </a:extLst>
          </p:cNvPr>
          <p:cNvSpPr/>
          <p:nvPr/>
        </p:nvSpPr>
        <p:spPr>
          <a:xfrm>
            <a:off x="0" y="-68102"/>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8" name="文本框 7"/>
          <p:cNvSpPr txBox="1"/>
          <p:nvPr/>
        </p:nvSpPr>
        <p:spPr>
          <a:xfrm>
            <a:off x="8965684" y="1295217"/>
            <a:ext cx="31202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rPr>
              <a:t>Structure Design</a:t>
            </a:r>
            <a:endParaRPr kumimoji="0" lang="zh-CN" altLang="en-US"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9" name="文本框 8"/>
          <p:cNvSpPr txBox="1"/>
          <p:nvPr/>
        </p:nvSpPr>
        <p:spPr>
          <a:xfrm>
            <a:off x="2684994" y="983207"/>
            <a:ext cx="3007896"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rPr>
              <a:t>Logic of Battle</a:t>
            </a:r>
            <a:endParaRPr kumimoji="0" lang="zh-CN" altLang="en-US"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10" name="矩形 9"/>
          <p:cNvSpPr/>
          <p:nvPr/>
        </p:nvSpPr>
        <p:spPr>
          <a:xfrm>
            <a:off x="2499610" y="766813"/>
            <a:ext cx="45719" cy="5188170"/>
          </a:xfrm>
          <a:prstGeom prst="rect">
            <a:avLst/>
          </a:prstGeom>
          <a:solidFill>
            <a:srgbClr val="8E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1" name="矩形 10"/>
          <p:cNvSpPr/>
          <p:nvPr/>
        </p:nvSpPr>
        <p:spPr>
          <a:xfrm>
            <a:off x="-63460" y="613876"/>
            <a:ext cx="260261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eiryo" panose="020B0604030504040204" pitchFamily="34" charset="-128"/>
                <a:cs typeface="Times New Roman" panose="02020603050405020304" pitchFamily="18" charset="0"/>
              </a:rPr>
              <a:t>Challenge 1 of Battle</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AjiwaiPro" panose="02000600000000000000" pitchFamily="2" charset="-128"/>
              <a:cs typeface="Times New Roman" panose="02020603050405020304" pitchFamily="18" charset="0"/>
            </a:endParaRPr>
          </a:p>
        </p:txBody>
      </p:sp>
      <p:pic>
        <p:nvPicPr>
          <p:cNvPr id="15" name="图片 14">
            <a:extLst>
              <a:ext uri="{FF2B5EF4-FFF2-40B4-BE49-F238E27FC236}">
                <a16:creationId xmlns:a16="http://schemas.microsoft.com/office/drawing/2014/main" id="{BE8A8DEC-15B8-4A26-A0FA-2F4DBA3B1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1026" name="Picture 2" descr="https://timgsa.baidu.com/timg?image&amp;quality=80&amp;size=b9999_10000&amp;sec=1591117601989&amp;di=bfe94d69a5643343fe85b9aab16b6e04&amp;imgtype=0&amp;src=http%3A%2F%2Fpic4.zhimg.com%2Fv2-4410e87ebd68d39b890fc8e60ff961a7_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2384" y="560649"/>
            <a:ext cx="2010102" cy="1240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https://ss0.bdstatic.com/70cFuHSh_Q1YnxGkpoWK1HF6hhy/it/u=2204046997,1997175315&amp;fm=26&amp;gp=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28568" y="562291"/>
            <a:ext cx="1946040" cy="13777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文本框 13"/>
          <p:cNvSpPr txBox="1"/>
          <p:nvPr/>
        </p:nvSpPr>
        <p:spPr>
          <a:xfrm>
            <a:off x="5271497" y="4245769"/>
            <a:ext cx="31202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rPr>
              <a:t>Memory Leakage</a:t>
            </a:r>
            <a:endParaRPr kumimoji="0" lang="zh-CN" altLang="en-US"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2" name="文本框 1">
            <a:extLst>
              <a:ext uri="{FF2B5EF4-FFF2-40B4-BE49-F238E27FC236}">
                <a16:creationId xmlns:a16="http://schemas.microsoft.com/office/drawing/2014/main" id="{85563285-9AC4-4BC1-9500-4F5C656F58DE}"/>
              </a:ext>
            </a:extLst>
          </p:cNvPr>
          <p:cNvSpPr txBox="1"/>
          <p:nvPr/>
        </p:nvSpPr>
        <p:spPr>
          <a:xfrm>
            <a:off x="2746869" y="1961707"/>
            <a:ext cx="3747544" cy="2308324"/>
          </a:xfrm>
          <a:prstGeom prst="rect">
            <a:avLst/>
          </a:prstGeom>
          <a:noFill/>
        </p:spPr>
        <p:txBody>
          <a:bodyPr wrap="square" rtlCol="0">
            <a:spAutoFit/>
          </a:bodyPr>
          <a:lstStyle/>
          <a:p>
            <a:pPr algn="just"/>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Since our game is a card battle game, it has very complex logic when interacting with the player. For example, how can I implement the card effect, equipment effect ,enemy action when coding? They all have very complex relationship and may interact with each other.</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BF920E8D-8143-4364-98CB-9988EF35FC26}"/>
              </a:ext>
            </a:extLst>
          </p:cNvPr>
          <p:cNvSpPr txBox="1"/>
          <p:nvPr/>
        </p:nvSpPr>
        <p:spPr>
          <a:xfrm>
            <a:off x="7072240" y="2256011"/>
            <a:ext cx="4132710" cy="1754326"/>
          </a:xfrm>
          <a:prstGeom prst="rect">
            <a:avLst/>
          </a:prstGeom>
          <a:noFill/>
        </p:spPr>
        <p:txBody>
          <a:bodyPr wrap="square" rtlCol="0">
            <a:spAutoFit/>
          </a:bodyPr>
          <a:lstStyle/>
          <a:p>
            <a:pPr algn="just"/>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Second one is the structure design, as we have shown before, our source code has more than 50 thousand lines. It a really big project, and the structure of our codes needs to be clear enough for further maintaining. </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4895A02-ECDC-467E-93E0-B1CBADDAA5DE}"/>
              </a:ext>
            </a:extLst>
          </p:cNvPr>
          <p:cNvSpPr txBox="1"/>
          <p:nvPr/>
        </p:nvSpPr>
        <p:spPr>
          <a:xfrm>
            <a:off x="3042138" y="4844621"/>
            <a:ext cx="8162812" cy="1200329"/>
          </a:xfrm>
          <a:prstGeom prst="rect">
            <a:avLst/>
          </a:prstGeom>
          <a:noFill/>
        </p:spPr>
        <p:txBody>
          <a:bodyPr wrap="square" rtlCol="0">
            <a:spAutoFit/>
          </a:bodyPr>
          <a:lstStyle/>
          <a:p>
            <a:pPr algn="just"/>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Third one is the memory leakage. Since in our game, we need to always re-draw the picture on the screen, what if we forget to remove the pictures on the screen? Yes, they will keep stuck on the screen forever. That’s because we lose the pointer to the memory of picture, but the memory has not been cleared.</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Tree>
    <p:extLst>
      <p:ext uri="{BB962C8B-B14F-4D97-AF65-F5344CB8AC3E}">
        <p14:creationId xmlns:p14="http://schemas.microsoft.com/office/powerpoint/2010/main" val="2939576732"/>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71BF83F5-A4A3-4DD7-AB87-6038BA5E6025}"/>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4" name="文本框 3">
            <a:extLst>
              <a:ext uri="{FF2B5EF4-FFF2-40B4-BE49-F238E27FC236}">
                <a16:creationId xmlns:a16="http://schemas.microsoft.com/office/drawing/2014/main" id="{04468846-BC44-4245-B032-A23D52A6CB63}"/>
              </a:ext>
            </a:extLst>
          </p:cNvPr>
          <p:cNvSpPr txBox="1"/>
          <p:nvPr/>
        </p:nvSpPr>
        <p:spPr>
          <a:xfrm>
            <a:off x="4862059" y="3825951"/>
            <a:ext cx="31202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rPr>
              <a:t>Storage</a:t>
            </a:r>
            <a:r>
              <a:rPr kumimoji="0" lang="zh-CN" altLang="en-US"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rPr>
              <a:t> </a:t>
            </a:r>
            <a:r>
              <a:rPr kumimoji="0" lang="en" altLang="zh-CN"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rPr>
              <a:t>opportunity</a:t>
            </a:r>
            <a:endParaRPr kumimoji="0" lang="zh-CN" altLang="en-US"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5" name="文本框 4">
            <a:extLst>
              <a:ext uri="{FF2B5EF4-FFF2-40B4-BE49-F238E27FC236}">
                <a16:creationId xmlns:a16="http://schemas.microsoft.com/office/drawing/2014/main" id="{1BE9D6A8-6F00-C14C-B87C-206A3D1F9AEA}"/>
              </a:ext>
            </a:extLst>
          </p:cNvPr>
          <p:cNvSpPr txBox="1"/>
          <p:nvPr/>
        </p:nvSpPr>
        <p:spPr>
          <a:xfrm>
            <a:off x="4445379" y="172072"/>
            <a:ext cx="4841415"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rPr>
              <a:t>Multiple modify at the same time</a:t>
            </a:r>
            <a:endParaRPr kumimoji="0" lang="zh-CN" altLang="en-US" sz="2400" b="0" i="0" u="none" strike="noStrike" kern="1200" cap="none" spc="0" normalizeH="0" baseline="0" noProof="0" dirty="0">
              <a:ln>
                <a:noFill/>
              </a:ln>
              <a:solidFill>
                <a:srgbClr val="4F5261"/>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pic>
        <p:nvPicPr>
          <p:cNvPr id="10" name="图片 9">
            <a:extLst>
              <a:ext uri="{FF2B5EF4-FFF2-40B4-BE49-F238E27FC236}">
                <a16:creationId xmlns:a16="http://schemas.microsoft.com/office/drawing/2014/main" id="{29D15F51-A0F2-344F-B837-6A4478266F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16" name="图片 15" descr="图片包含 游戏机&#10;&#10;描述已自动生成">
            <a:extLst>
              <a:ext uri="{FF2B5EF4-FFF2-40B4-BE49-F238E27FC236}">
                <a16:creationId xmlns:a16="http://schemas.microsoft.com/office/drawing/2014/main" id="{56BF5A8E-5F30-DD4D-BD1B-7C35AF63DF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9272" y="1333514"/>
            <a:ext cx="1325766" cy="1270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descr="图片包含 游戏机, 画&#10;&#10;描述已自动生成">
            <a:extLst>
              <a:ext uri="{FF2B5EF4-FFF2-40B4-BE49-F238E27FC236}">
                <a16:creationId xmlns:a16="http://schemas.microsoft.com/office/drawing/2014/main" id="{9790C6FA-F732-6845-BE8B-3D63B4D76F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32475" y="3465998"/>
            <a:ext cx="2133685" cy="8193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10">
            <a:extLst>
              <a:ext uri="{FF2B5EF4-FFF2-40B4-BE49-F238E27FC236}">
                <a16:creationId xmlns:a16="http://schemas.microsoft.com/office/drawing/2014/main" id="{16C09B39-7809-48AB-ACCA-344ADC22EAC3}"/>
              </a:ext>
            </a:extLst>
          </p:cNvPr>
          <p:cNvSpPr/>
          <p:nvPr/>
        </p:nvSpPr>
        <p:spPr>
          <a:xfrm>
            <a:off x="2499610" y="766813"/>
            <a:ext cx="45719" cy="5188170"/>
          </a:xfrm>
          <a:prstGeom prst="rect">
            <a:avLst/>
          </a:prstGeom>
          <a:solidFill>
            <a:srgbClr val="8E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2" name="矩形 11">
            <a:extLst>
              <a:ext uri="{FF2B5EF4-FFF2-40B4-BE49-F238E27FC236}">
                <a16:creationId xmlns:a16="http://schemas.microsoft.com/office/drawing/2014/main" id="{6233239C-FA55-4556-A902-5E310998DDDB}"/>
              </a:ext>
            </a:extLst>
          </p:cNvPr>
          <p:cNvSpPr/>
          <p:nvPr/>
        </p:nvSpPr>
        <p:spPr>
          <a:xfrm>
            <a:off x="-73970" y="613876"/>
            <a:ext cx="260261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eiryo" panose="020B0604030504040204" pitchFamily="34" charset="-128"/>
                <a:cs typeface="Times New Roman" panose="02020603050405020304" pitchFamily="18" charset="0"/>
              </a:rPr>
              <a:t>Challenge 2 of Battle</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AjiwaiPro" panose="02000600000000000000" pitchFamily="2" charset="-128"/>
              <a:cs typeface="Times New Roman" panose="02020603050405020304" pitchFamily="18" charset="0"/>
            </a:endParaRPr>
          </a:p>
        </p:txBody>
      </p:sp>
      <p:sp>
        <p:nvSpPr>
          <p:cNvPr id="2" name="文本框 1">
            <a:extLst>
              <a:ext uri="{FF2B5EF4-FFF2-40B4-BE49-F238E27FC236}">
                <a16:creationId xmlns:a16="http://schemas.microsoft.com/office/drawing/2014/main" id="{75F99660-3EE6-4E16-9E06-A917421EFD67}"/>
              </a:ext>
            </a:extLst>
          </p:cNvPr>
          <p:cNvSpPr txBox="1"/>
          <p:nvPr/>
        </p:nvSpPr>
        <p:spPr>
          <a:xfrm>
            <a:off x="3055902" y="646843"/>
            <a:ext cx="7428094" cy="3139321"/>
          </a:xfrm>
          <a:prstGeom prst="rect">
            <a:avLst/>
          </a:prstGeom>
          <a:noFill/>
        </p:spPr>
        <p:txBody>
          <a:bodyPr wrap="square" rtlCol="0">
            <a:spAutoFit/>
          </a:bodyPr>
          <a:lstStyle/>
          <a:p>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there is another error which may cause wrong display. As you can see, if we move the mouse on other area, the board we are displayed the actions of each enemy. when we move the mouse on the enemies or on the main character, the board will display the character’s buff. We use two classes to story the main character and the enemies. So if you move the mouse on the enemies, the class of main character try to display the enemies’ actions, however, the class of enemies try to display the enemies buff. Similarly if you move the mouse on the main character, the class of main character try to display the main character’ buffs but the class of enemies try to display the enemies’ actions. So we add a lock to avoid they modified the text of the board at the same time.</a:t>
            </a:r>
          </a:p>
          <a:p>
            <a:endParaRPr lang="zh-CN" altLang="en-US" dirty="0"/>
          </a:p>
        </p:txBody>
      </p:sp>
      <p:sp>
        <p:nvSpPr>
          <p:cNvPr id="3" name="文本框 2">
            <a:extLst>
              <a:ext uri="{FF2B5EF4-FFF2-40B4-BE49-F238E27FC236}">
                <a16:creationId xmlns:a16="http://schemas.microsoft.com/office/drawing/2014/main" id="{2E379548-B39F-4E68-A19B-542CAE83A386}"/>
              </a:ext>
            </a:extLst>
          </p:cNvPr>
          <p:cNvSpPr txBox="1"/>
          <p:nvPr/>
        </p:nvSpPr>
        <p:spPr>
          <a:xfrm>
            <a:off x="2728374" y="4291930"/>
            <a:ext cx="9537596" cy="2585323"/>
          </a:xfrm>
          <a:prstGeom prst="rect">
            <a:avLst/>
          </a:prstGeom>
          <a:noFill/>
        </p:spPr>
        <p:txBody>
          <a:bodyPr wrap="square" rtlCol="0">
            <a:spAutoFit/>
          </a:bodyPr>
          <a:lstStyle/>
          <a:p>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sometimes you will feel tired if you play the game in a long time, so you can store it and if you want to play the game again you can just load the storage. it’s really cool. Man it’s not too easy to choose a good opportunity to store the game. If we store the game after each battle, there will be some bugs. because it’s possible that we will use some equipment or some cards to modify our deck. If you store the game when the characters moving or jumping, it will cause a huge amount of memory to be used. Hence,  we store the game when players get some new cards or equipment automatically. that means players don’t need click a special button or press a special key to store the game, because sometimes the player may forget to store the game,</a:t>
            </a:r>
            <a:r>
              <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 </a:t>
            </a:r>
            <a:r>
              <a:rPr lang="en-US"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the player will </a:t>
            </a:r>
            <a:r>
              <a:rPr lang="en" altLang="zh-CN"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suffer great losses if we don’t have the automatically storage functionality.</a:t>
            </a:r>
            <a:endParaRPr lang="zh-CN" altLang="en-US"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Tree>
    <p:extLst>
      <p:ext uri="{BB962C8B-B14F-4D97-AF65-F5344CB8AC3E}">
        <p14:creationId xmlns:p14="http://schemas.microsoft.com/office/powerpoint/2010/main" val="121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7" name="矩形 16"/>
          <p:cNvSpPr/>
          <p:nvPr/>
        </p:nvSpPr>
        <p:spPr>
          <a:xfrm>
            <a:off x="1564105" y="3310947"/>
            <a:ext cx="8990289" cy="2622159"/>
          </a:xfrm>
          <a:prstGeom prst="rect">
            <a:avLst/>
          </a:prstGeom>
          <a:solidFill>
            <a:srgbClr val="4F5261">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4" name="Freeform 11"/>
          <p:cNvSpPr>
            <a:spLocks noEditPoints="1"/>
          </p:cNvSpPr>
          <p:nvPr/>
        </p:nvSpPr>
        <p:spPr bwMode="auto">
          <a:xfrm>
            <a:off x="2794288" y="1702958"/>
            <a:ext cx="768461" cy="805136"/>
          </a:xfrm>
          <a:custGeom>
            <a:avLst/>
            <a:gdLst>
              <a:gd name="T0" fmla="*/ 33 w 186"/>
              <a:gd name="T1" fmla="*/ 47 h 195"/>
              <a:gd name="T2" fmla="*/ 15 w 186"/>
              <a:gd name="T3" fmla="*/ 30 h 195"/>
              <a:gd name="T4" fmla="*/ 44 w 186"/>
              <a:gd name="T5" fmla="*/ 32 h 195"/>
              <a:gd name="T6" fmla="*/ 49 w 186"/>
              <a:gd name="T7" fmla="*/ 29 h 195"/>
              <a:gd name="T8" fmla="*/ 33 w 186"/>
              <a:gd name="T9" fmla="*/ 13 h 195"/>
              <a:gd name="T10" fmla="*/ 97 w 186"/>
              <a:gd name="T11" fmla="*/ 47 h 195"/>
              <a:gd name="T12" fmla="*/ 119 w 186"/>
              <a:gd name="T13" fmla="*/ 32 h 195"/>
              <a:gd name="T14" fmla="*/ 95 w 186"/>
              <a:gd name="T15" fmla="*/ 46 h 195"/>
              <a:gd name="T16" fmla="*/ 28 w 186"/>
              <a:gd name="T17" fmla="*/ 67 h 195"/>
              <a:gd name="T18" fmla="*/ 6 w 186"/>
              <a:gd name="T19" fmla="*/ 61 h 195"/>
              <a:gd name="T20" fmla="*/ 82 w 186"/>
              <a:gd name="T21" fmla="*/ 33 h 195"/>
              <a:gd name="T22" fmla="*/ 98 w 186"/>
              <a:gd name="T23" fmla="*/ 13 h 195"/>
              <a:gd name="T24" fmla="*/ 81 w 186"/>
              <a:gd name="T25" fmla="*/ 29 h 195"/>
              <a:gd name="T26" fmla="*/ 40 w 186"/>
              <a:gd name="T27" fmla="*/ 63 h 195"/>
              <a:gd name="T28" fmla="*/ 46 w 186"/>
              <a:gd name="T29" fmla="*/ 63 h 195"/>
              <a:gd name="T30" fmla="*/ 86 w 186"/>
              <a:gd name="T31" fmla="*/ 55 h 195"/>
              <a:gd name="T32" fmla="*/ 64 w 186"/>
              <a:gd name="T33" fmla="*/ 29 h 195"/>
              <a:gd name="T34" fmla="*/ 67 w 186"/>
              <a:gd name="T35" fmla="*/ 3 h 195"/>
              <a:gd name="T36" fmla="*/ 61 w 186"/>
              <a:gd name="T37" fmla="*/ 26 h 195"/>
              <a:gd name="T38" fmla="*/ 130 w 186"/>
              <a:gd name="T39" fmla="*/ 97 h 195"/>
              <a:gd name="T40" fmla="*/ 46 w 186"/>
              <a:gd name="T41" fmla="*/ 71 h 195"/>
              <a:gd name="T42" fmla="*/ 29 w 186"/>
              <a:gd name="T43" fmla="*/ 157 h 195"/>
              <a:gd name="T44" fmla="*/ 31 w 186"/>
              <a:gd name="T45" fmla="*/ 151 h 195"/>
              <a:gd name="T46" fmla="*/ 21 w 186"/>
              <a:gd name="T47" fmla="*/ 103 h 195"/>
              <a:gd name="T48" fmla="*/ 60 w 186"/>
              <a:gd name="T49" fmla="*/ 82 h 195"/>
              <a:gd name="T50" fmla="*/ 92 w 186"/>
              <a:gd name="T51" fmla="*/ 66 h 195"/>
              <a:gd name="T52" fmla="*/ 126 w 186"/>
              <a:gd name="T53" fmla="*/ 103 h 195"/>
              <a:gd name="T54" fmla="*/ 116 w 186"/>
              <a:gd name="T55" fmla="*/ 151 h 195"/>
              <a:gd name="T56" fmla="*/ 118 w 186"/>
              <a:gd name="T57" fmla="*/ 157 h 195"/>
              <a:gd name="T58" fmla="*/ 101 w 186"/>
              <a:gd name="T59" fmla="*/ 135 h 195"/>
              <a:gd name="T60" fmla="*/ 95 w 186"/>
              <a:gd name="T61" fmla="*/ 135 h 195"/>
              <a:gd name="T62" fmla="*/ 87 w 186"/>
              <a:gd name="T63" fmla="*/ 152 h 195"/>
              <a:gd name="T64" fmla="*/ 109 w 186"/>
              <a:gd name="T65" fmla="*/ 152 h 195"/>
              <a:gd name="T66" fmla="*/ 101 w 186"/>
              <a:gd name="T67" fmla="*/ 155 h 195"/>
              <a:gd name="T68" fmla="*/ 98 w 186"/>
              <a:gd name="T69" fmla="*/ 142 h 195"/>
              <a:gd name="T70" fmla="*/ 171 w 186"/>
              <a:gd name="T71" fmla="*/ 92 h 195"/>
              <a:gd name="T72" fmla="*/ 127 w 186"/>
              <a:gd name="T73" fmla="*/ 77 h 195"/>
              <a:gd name="T74" fmla="*/ 165 w 186"/>
              <a:gd name="T75" fmla="*/ 94 h 195"/>
              <a:gd name="T76" fmla="*/ 160 w 186"/>
              <a:gd name="T77" fmla="*/ 139 h 195"/>
              <a:gd name="T78" fmla="*/ 151 w 186"/>
              <a:gd name="T79" fmla="*/ 145 h 195"/>
              <a:gd name="T80" fmla="*/ 171 w 186"/>
              <a:gd name="T81" fmla="*/ 92 h 195"/>
              <a:gd name="T82" fmla="*/ 74 w 186"/>
              <a:gd name="T83" fmla="*/ 152 h 195"/>
              <a:gd name="T84" fmla="*/ 67 w 186"/>
              <a:gd name="T85" fmla="*/ 159 h 195"/>
              <a:gd name="T86" fmla="*/ 85 w 186"/>
              <a:gd name="T87" fmla="*/ 190 h 195"/>
              <a:gd name="T88" fmla="*/ 80 w 186"/>
              <a:gd name="T89" fmla="*/ 186 h 195"/>
              <a:gd name="T90" fmla="*/ 73 w 186"/>
              <a:gd name="T91" fmla="*/ 162 h 195"/>
              <a:gd name="T92" fmla="*/ 75 w 186"/>
              <a:gd name="T93" fmla="*/ 162 h 195"/>
              <a:gd name="T94" fmla="*/ 74 w 186"/>
              <a:gd name="T95" fmla="*/ 144 h 195"/>
              <a:gd name="T96" fmla="*/ 78 w 186"/>
              <a:gd name="T97" fmla="*/ 117 h 195"/>
              <a:gd name="T98" fmla="*/ 71 w 186"/>
              <a:gd name="T99" fmla="*/ 115 h 195"/>
              <a:gd name="T100" fmla="*/ 74 w 186"/>
              <a:gd name="T101" fmla="*/ 144 h 195"/>
              <a:gd name="T102" fmla="*/ 74 w 186"/>
              <a:gd name="T103" fmla="*/ 122 h 195"/>
              <a:gd name="T104" fmla="*/ 74 w 186"/>
              <a:gd name="T105" fmla="*/ 138 h 195"/>
              <a:gd name="T106" fmla="*/ 53 w 186"/>
              <a:gd name="T107" fmla="*/ 134 h 195"/>
              <a:gd name="T108" fmla="*/ 46 w 186"/>
              <a:gd name="T109" fmla="*/ 137 h 195"/>
              <a:gd name="T110" fmla="*/ 58 w 186"/>
              <a:gd name="T111" fmla="*/ 160 h 195"/>
              <a:gd name="T112" fmla="*/ 54 w 186"/>
              <a:gd name="T113" fmla="*/ 156 h 195"/>
              <a:gd name="T114" fmla="*/ 50 w 186"/>
              <a:gd name="T115" fmla="*/ 1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6" h="195">
                <a:moveTo>
                  <a:pt x="12" y="35"/>
                </a:moveTo>
                <a:cubicBezTo>
                  <a:pt x="32" y="47"/>
                  <a:pt x="32" y="47"/>
                  <a:pt x="32" y="47"/>
                </a:cubicBezTo>
                <a:cubicBezTo>
                  <a:pt x="32" y="47"/>
                  <a:pt x="33" y="47"/>
                  <a:pt x="33" y="47"/>
                </a:cubicBezTo>
                <a:cubicBezTo>
                  <a:pt x="34" y="47"/>
                  <a:pt x="35" y="46"/>
                  <a:pt x="36" y="45"/>
                </a:cubicBezTo>
                <a:cubicBezTo>
                  <a:pt x="37" y="44"/>
                  <a:pt x="36" y="42"/>
                  <a:pt x="35" y="41"/>
                </a:cubicBezTo>
                <a:cubicBezTo>
                  <a:pt x="15" y="30"/>
                  <a:pt x="15" y="30"/>
                  <a:pt x="15" y="30"/>
                </a:cubicBezTo>
                <a:cubicBezTo>
                  <a:pt x="14" y="29"/>
                  <a:pt x="12" y="30"/>
                  <a:pt x="11" y="31"/>
                </a:cubicBezTo>
                <a:cubicBezTo>
                  <a:pt x="10" y="33"/>
                  <a:pt x="11" y="34"/>
                  <a:pt x="12" y="35"/>
                </a:cubicBezTo>
                <a:close/>
                <a:moveTo>
                  <a:pt x="44" y="32"/>
                </a:moveTo>
                <a:cubicBezTo>
                  <a:pt x="45" y="33"/>
                  <a:pt x="46" y="33"/>
                  <a:pt x="47" y="33"/>
                </a:cubicBezTo>
                <a:cubicBezTo>
                  <a:pt x="47" y="33"/>
                  <a:pt x="48" y="33"/>
                  <a:pt x="48" y="33"/>
                </a:cubicBezTo>
                <a:cubicBezTo>
                  <a:pt x="50" y="32"/>
                  <a:pt x="50" y="30"/>
                  <a:pt x="49" y="29"/>
                </a:cubicBezTo>
                <a:cubicBezTo>
                  <a:pt x="38" y="10"/>
                  <a:pt x="38" y="10"/>
                  <a:pt x="38" y="10"/>
                </a:cubicBezTo>
                <a:cubicBezTo>
                  <a:pt x="37" y="8"/>
                  <a:pt x="35" y="8"/>
                  <a:pt x="34" y="9"/>
                </a:cubicBezTo>
                <a:cubicBezTo>
                  <a:pt x="33" y="9"/>
                  <a:pt x="32" y="11"/>
                  <a:pt x="33" y="13"/>
                </a:cubicBezTo>
                <a:lnTo>
                  <a:pt x="44" y="32"/>
                </a:lnTo>
                <a:close/>
                <a:moveTo>
                  <a:pt x="95" y="46"/>
                </a:moveTo>
                <a:cubicBezTo>
                  <a:pt x="95" y="47"/>
                  <a:pt x="96" y="47"/>
                  <a:pt x="97" y="47"/>
                </a:cubicBezTo>
                <a:cubicBezTo>
                  <a:pt x="98" y="47"/>
                  <a:pt x="98" y="47"/>
                  <a:pt x="99" y="47"/>
                </a:cubicBezTo>
                <a:cubicBezTo>
                  <a:pt x="118" y="36"/>
                  <a:pt x="118" y="36"/>
                  <a:pt x="118" y="36"/>
                </a:cubicBezTo>
                <a:cubicBezTo>
                  <a:pt x="119" y="35"/>
                  <a:pt x="120" y="33"/>
                  <a:pt x="119" y="32"/>
                </a:cubicBezTo>
                <a:cubicBezTo>
                  <a:pt x="118" y="30"/>
                  <a:pt x="116" y="30"/>
                  <a:pt x="115" y="30"/>
                </a:cubicBezTo>
                <a:cubicBezTo>
                  <a:pt x="96" y="42"/>
                  <a:pt x="96" y="42"/>
                  <a:pt x="96" y="42"/>
                </a:cubicBezTo>
                <a:cubicBezTo>
                  <a:pt x="94" y="42"/>
                  <a:pt x="94" y="44"/>
                  <a:pt x="95" y="46"/>
                </a:cubicBezTo>
                <a:close/>
                <a:moveTo>
                  <a:pt x="6" y="67"/>
                </a:moveTo>
                <a:cubicBezTo>
                  <a:pt x="6" y="67"/>
                  <a:pt x="6" y="67"/>
                  <a:pt x="6" y="67"/>
                </a:cubicBezTo>
                <a:cubicBezTo>
                  <a:pt x="28" y="67"/>
                  <a:pt x="28" y="67"/>
                  <a:pt x="28" y="67"/>
                </a:cubicBezTo>
                <a:cubicBezTo>
                  <a:pt x="30" y="66"/>
                  <a:pt x="31" y="65"/>
                  <a:pt x="31" y="63"/>
                </a:cubicBezTo>
                <a:cubicBezTo>
                  <a:pt x="31" y="62"/>
                  <a:pt x="30" y="61"/>
                  <a:pt x="28" y="61"/>
                </a:cubicBezTo>
                <a:cubicBezTo>
                  <a:pt x="6" y="61"/>
                  <a:pt x="6" y="61"/>
                  <a:pt x="6" y="61"/>
                </a:cubicBezTo>
                <a:cubicBezTo>
                  <a:pt x="4" y="61"/>
                  <a:pt x="3" y="62"/>
                  <a:pt x="3" y="64"/>
                </a:cubicBezTo>
                <a:cubicBezTo>
                  <a:pt x="3" y="66"/>
                  <a:pt x="4" y="67"/>
                  <a:pt x="6" y="67"/>
                </a:cubicBezTo>
                <a:close/>
                <a:moveTo>
                  <a:pt x="82" y="33"/>
                </a:moveTo>
                <a:cubicBezTo>
                  <a:pt x="83" y="33"/>
                  <a:pt x="83" y="34"/>
                  <a:pt x="84" y="34"/>
                </a:cubicBezTo>
                <a:cubicBezTo>
                  <a:pt x="85" y="34"/>
                  <a:pt x="86" y="33"/>
                  <a:pt x="86" y="32"/>
                </a:cubicBezTo>
                <a:cubicBezTo>
                  <a:pt x="98" y="13"/>
                  <a:pt x="98" y="13"/>
                  <a:pt x="98" y="13"/>
                </a:cubicBezTo>
                <a:cubicBezTo>
                  <a:pt x="98" y="11"/>
                  <a:pt x="98" y="10"/>
                  <a:pt x="97" y="9"/>
                </a:cubicBezTo>
                <a:cubicBezTo>
                  <a:pt x="95" y="8"/>
                  <a:pt x="93" y="8"/>
                  <a:pt x="92" y="10"/>
                </a:cubicBezTo>
                <a:cubicBezTo>
                  <a:pt x="81" y="29"/>
                  <a:pt x="81" y="29"/>
                  <a:pt x="81" y="29"/>
                </a:cubicBezTo>
                <a:cubicBezTo>
                  <a:pt x="80" y="31"/>
                  <a:pt x="81" y="32"/>
                  <a:pt x="82" y="33"/>
                </a:cubicBezTo>
                <a:close/>
                <a:moveTo>
                  <a:pt x="64" y="37"/>
                </a:moveTo>
                <a:cubicBezTo>
                  <a:pt x="51" y="38"/>
                  <a:pt x="40" y="49"/>
                  <a:pt x="40" y="63"/>
                </a:cubicBezTo>
                <a:cubicBezTo>
                  <a:pt x="40" y="65"/>
                  <a:pt x="41" y="66"/>
                  <a:pt x="43" y="66"/>
                </a:cubicBezTo>
                <a:cubicBezTo>
                  <a:pt x="43" y="66"/>
                  <a:pt x="43" y="66"/>
                  <a:pt x="43" y="66"/>
                </a:cubicBezTo>
                <a:cubicBezTo>
                  <a:pt x="45" y="66"/>
                  <a:pt x="46" y="65"/>
                  <a:pt x="46" y="63"/>
                </a:cubicBezTo>
                <a:cubicBezTo>
                  <a:pt x="46" y="52"/>
                  <a:pt x="54" y="44"/>
                  <a:pt x="65" y="43"/>
                </a:cubicBezTo>
                <a:cubicBezTo>
                  <a:pt x="72" y="43"/>
                  <a:pt x="79" y="47"/>
                  <a:pt x="82" y="54"/>
                </a:cubicBezTo>
                <a:cubicBezTo>
                  <a:pt x="83" y="55"/>
                  <a:pt x="85" y="56"/>
                  <a:pt x="86" y="55"/>
                </a:cubicBezTo>
                <a:cubicBezTo>
                  <a:pt x="87" y="54"/>
                  <a:pt x="88" y="52"/>
                  <a:pt x="87" y="51"/>
                </a:cubicBezTo>
                <a:cubicBezTo>
                  <a:pt x="83" y="42"/>
                  <a:pt x="74" y="37"/>
                  <a:pt x="64" y="37"/>
                </a:cubicBezTo>
                <a:close/>
                <a:moveTo>
                  <a:pt x="64" y="29"/>
                </a:moveTo>
                <a:cubicBezTo>
                  <a:pt x="64" y="29"/>
                  <a:pt x="64" y="29"/>
                  <a:pt x="64" y="29"/>
                </a:cubicBezTo>
                <a:cubicBezTo>
                  <a:pt x="66" y="29"/>
                  <a:pt x="67" y="27"/>
                  <a:pt x="67" y="25"/>
                </a:cubicBezTo>
                <a:cubicBezTo>
                  <a:pt x="67" y="3"/>
                  <a:pt x="67" y="3"/>
                  <a:pt x="67" y="3"/>
                </a:cubicBezTo>
                <a:cubicBezTo>
                  <a:pt x="67" y="2"/>
                  <a:pt x="65" y="0"/>
                  <a:pt x="64" y="0"/>
                </a:cubicBezTo>
                <a:cubicBezTo>
                  <a:pt x="62" y="0"/>
                  <a:pt x="61" y="2"/>
                  <a:pt x="61" y="3"/>
                </a:cubicBezTo>
                <a:cubicBezTo>
                  <a:pt x="61" y="26"/>
                  <a:pt x="61" y="26"/>
                  <a:pt x="61" y="26"/>
                </a:cubicBezTo>
                <a:cubicBezTo>
                  <a:pt x="61" y="27"/>
                  <a:pt x="63" y="29"/>
                  <a:pt x="64" y="29"/>
                </a:cubicBezTo>
                <a:close/>
                <a:moveTo>
                  <a:pt x="130" y="98"/>
                </a:moveTo>
                <a:cubicBezTo>
                  <a:pt x="130" y="98"/>
                  <a:pt x="130" y="97"/>
                  <a:pt x="130" y="97"/>
                </a:cubicBezTo>
                <a:cubicBezTo>
                  <a:pt x="130" y="76"/>
                  <a:pt x="113" y="60"/>
                  <a:pt x="92" y="60"/>
                </a:cubicBezTo>
                <a:cubicBezTo>
                  <a:pt x="80" y="60"/>
                  <a:pt x="68" y="66"/>
                  <a:pt x="61" y="76"/>
                </a:cubicBezTo>
                <a:cubicBezTo>
                  <a:pt x="57" y="73"/>
                  <a:pt x="51" y="71"/>
                  <a:pt x="46" y="71"/>
                </a:cubicBezTo>
                <a:cubicBezTo>
                  <a:pt x="31" y="71"/>
                  <a:pt x="18" y="83"/>
                  <a:pt x="17" y="98"/>
                </a:cubicBezTo>
                <a:cubicBezTo>
                  <a:pt x="7" y="103"/>
                  <a:pt x="0" y="114"/>
                  <a:pt x="0" y="126"/>
                </a:cubicBezTo>
                <a:cubicBezTo>
                  <a:pt x="0" y="143"/>
                  <a:pt x="13" y="157"/>
                  <a:pt x="29" y="157"/>
                </a:cubicBezTo>
                <a:cubicBezTo>
                  <a:pt x="31" y="157"/>
                  <a:pt x="31" y="157"/>
                  <a:pt x="31" y="157"/>
                </a:cubicBezTo>
                <a:cubicBezTo>
                  <a:pt x="33" y="157"/>
                  <a:pt x="34" y="155"/>
                  <a:pt x="34" y="154"/>
                </a:cubicBezTo>
                <a:cubicBezTo>
                  <a:pt x="34" y="152"/>
                  <a:pt x="33" y="151"/>
                  <a:pt x="31" y="151"/>
                </a:cubicBezTo>
                <a:cubicBezTo>
                  <a:pt x="29" y="151"/>
                  <a:pt x="29" y="151"/>
                  <a:pt x="29" y="151"/>
                </a:cubicBezTo>
                <a:cubicBezTo>
                  <a:pt x="17" y="151"/>
                  <a:pt x="6" y="140"/>
                  <a:pt x="6" y="126"/>
                </a:cubicBezTo>
                <a:cubicBezTo>
                  <a:pt x="6" y="116"/>
                  <a:pt x="12" y="107"/>
                  <a:pt x="21" y="103"/>
                </a:cubicBezTo>
                <a:cubicBezTo>
                  <a:pt x="22" y="103"/>
                  <a:pt x="23" y="101"/>
                  <a:pt x="23" y="100"/>
                </a:cubicBezTo>
                <a:cubicBezTo>
                  <a:pt x="23" y="87"/>
                  <a:pt x="33" y="77"/>
                  <a:pt x="46" y="77"/>
                </a:cubicBezTo>
                <a:cubicBezTo>
                  <a:pt x="51" y="77"/>
                  <a:pt x="56" y="79"/>
                  <a:pt x="60" y="82"/>
                </a:cubicBezTo>
                <a:cubicBezTo>
                  <a:pt x="61" y="83"/>
                  <a:pt x="62" y="83"/>
                  <a:pt x="63" y="83"/>
                </a:cubicBezTo>
                <a:cubicBezTo>
                  <a:pt x="64" y="83"/>
                  <a:pt x="64" y="82"/>
                  <a:pt x="65" y="82"/>
                </a:cubicBezTo>
                <a:cubicBezTo>
                  <a:pt x="70" y="72"/>
                  <a:pt x="81" y="66"/>
                  <a:pt x="92" y="66"/>
                </a:cubicBezTo>
                <a:cubicBezTo>
                  <a:pt x="110" y="66"/>
                  <a:pt x="124" y="80"/>
                  <a:pt x="124" y="97"/>
                </a:cubicBezTo>
                <a:cubicBezTo>
                  <a:pt x="124" y="98"/>
                  <a:pt x="124" y="99"/>
                  <a:pt x="124" y="100"/>
                </a:cubicBezTo>
                <a:cubicBezTo>
                  <a:pt x="123" y="101"/>
                  <a:pt x="124" y="102"/>
                  <a:pt x="126" y="103"/>
                </a:cubicBezTo>
                <a:cubicBezTo>
                  <a:pt x="135" y="106"/>
                  <a:pt x="141" y="116"/>
                  <a:pt x="141" y="126"/>
                </a:cubicBezTo>
                <a:cubicBezTo>
                  <a:pt x="141" y="140"/>
                  <a:pt x="131" y="151"/>
                  <a:pt x="118" y="151"/>
                </a:cubicBezTo>
                <a:cubicBezTo>
                  <a:pt x="116" y="151"/>
                  <a:pt x="116" y="151"/>
                  <a:pt x="116" y="151"/>
                </a:cubicBezTo>
                <a:cubicBezTo>
                  <a:pt x="115" y="151"/>
                  <a:pt x="113" y="152"/>
                  <a:pt x="113" y="154"/>
                </a:cubicBezTo>
                <a:cubicBezTo>
                  <a:pt x="113" y="155"/>
                  <a:pt x="115" y="157"/>
                  <a:pt x="116" y="157"/>
                </a:cubicBezTo>
                <a:cubicBezTo>
                  <a:pt x="118" y="157"/>
                  <a:pt x="118" y="157"/>
                  <a:pt x="118" y="157"/>
                </a:cubicBezTo>
                <a:cubicBezTo>
                  <a:pt x="134" y="157"/>
                  <a:pt x="147" y="143"/>
                  <a:pt x="147" y="126"/>
                </a:cubicBezTo>
                <a:cubicBezTo>
                  <a:pt x="147" y="114"/>
                  <a:pt x="140" y="103"/>
                  <a:pt x="130" y="98"/>
                </a:cubicBezTo>
                <a:close/>
                <a:moveTo>
                  <a:pt x="101" y="135"/>
                </a:moveTo>
                <a:cubicBezTo>
                  <a:pt x="100" y="134"/>
                  <a:pt x="99" y="133"/>
                  <a:pt x="98" y="133"/>
                </a:cubicBezTo>
                <a:cubicBezTo>
                  <a:pt x="98" y="133"/>
                  <a:pt x="98" y="133"/>
                  <a:pt x="98" y="133"/>
                </a:cubicBezTo>
                <a:cubicBezTo>
                  <a:pt x="97" y="133"/>
                  <a:pt x="96" y="134"/>
                  <a:pt x="95" y="135"/>
                </a:cubicBezTo>
                <a:cubicBezTo>
                  <a:pt x="95" y="135"/>
                  <a:pt x="95" y="136"/>
                  <a:pt x="94" y="137"/>
                </a:cubicBezTo>
                <a:cubicBezTo>
                  <a:pt x="94" y="137"/>
                  <a:pt x="94" y="137"/>
                  <a:pt x="94" y="137"/>
                </a:cubicBezTo>
                <a:cubicBezTo>
                  <a:pt x="90" y="143"/>
                  <a:pt x="87" y="148"/>
                  <a:pt x="87" y="152"/>
                </a:cubicBezTo>
                <a:cubicBezTo>
                  <a:pt x="87" y="158"/>
                  <a:pt x="92" y="162"/>
                  <a:pt x="98" y="162"/>
                </a:cubicBezTo>
                <a:cubicBezTo>
                  <a:pt x="101" y="162"/>
                  <a:pt x="104" y="161"/>
                  <a:pt x="106" y="159"/>
                </a:cubicBezTo>
                <a:cubicBezTo>
                  <a:pt x="108" y="157"/>
                  <a:pt x="109" y="154"/>
                  <a:pt x="109" y="152"/>
                </a:cubicBezTo>
                <a:cubicBezTo>
                  <a:pt x="109" y="148"/>
                  <a:pt x="106" y="143"/>
                  <a:pt x="102" y="137"/>
                </a:cubicBezTo>
                <a:lnTo>
                  <a:pt x="101" y="135"/>
                </a:lnTo>
                <a:close/>
                <a:moveTo>
                  <a:pt x="101" y="155"/>
                </a:moveTo>
                <a:cubicBezTo>
                  <a:pt x="100" y="156"/>
                  <a:pt x="99" y="156"/>
                  <a:pt x="98" y="156"/>
                </a:cubicBezTo>
                <a:cubicBezTo>
                  <a:pt x="95" y="156"/>
                  <a:pt x="93" y="154"/>
                  <a:pt x="93" y="152"/>
                </a:cubicBezTo>
                <a:cubicBezTo>
                  <a:pt x="93" y="150"/>
                  <a:pt x="96" y="145"/>
                  <a:pt x="98" y="142"/>
                </a:cubicBezTo>
                <a:cubicBezTo>
                  <a:pt x="100" y="145"/>
                  <a:pt x="103" y="150"/>
                  <a:pt x="103" y="152"/>
                </a:cubicBezTo>
                <a:cubicBezTo>
                  <a:pt x="103" y="153"/>
                  <a:pt x="102" y="154"/>
                  <a:pt x="101" y="155"/>
                </a:cubicBezTo>
                <a:close/>
                <a:moveTo>
                  <a:pt x="171" y="92"/>
                </a:moveTo>
                <a:cubicBezTo>
                  <a:pt x="170" y="78"/>
                  <a:pt x="159" y="67"/>
                  <a:pt x="145" y="67"/>
                </a:cubicBezTo>
                <a:cubicBezTo>
                  <a:pt x="139" y="67"/>
                  <a:pt x="133" y="69"/>
                  <a:pt x="128" y="73"/>
                </a:cubicBezTo>
                <a:cubicBezTo>
                  <a:pt x="127" y="74"/>
                  <a:pt x="126" y="76"/>
                  <a:pt x="127" y="77"/>
                </a:cubicBezTo>
                <a:cubicBezTo>
                  <a:pt x="129" y="78"/>
                  <a:pt x="130" y="79"/>
                  <a:pt x="132" y="78"/>
                </a:cubicBezTo>
                <a:cubicBezTo>
                  <a:pt x="135" y="75"/>
                  <a:pt x="140" y="73"/>
                  <a:pt x="145" y="73"/>
                </a:cubicBezTo>
                <a:cubicBezTo>
                  <a:pt x="156" y="73"/>
                  <a:pt x="165" y="82"/>
                  <a:pt x="165" y="94"/>
                </a:cubicBezTo>
                <a:cubicBezTo>
                  <a:pt x="165" y="95"/>
                  <a:pt x="166" y="96"/>
                  <a:pt x="167" y="96"/>
                </a:cubicBezTo>
                <a:cubicBezTo>
                  <a:pt x="175" y="100"/>
                  <a:pt x="180" y="108"/>
                  <a:pt x="180" y="117"/>
                </a:cubicBezTo>
                <a:cubicBezTo>
                  <a:pt x="180" y="129"/>
                  <a:pt x="171" y="139"/>
                  <a:pt x="160" y="139"/>
                </a:cubicBezTo>
                <a:cubicBezTo>
                  <a:pt x="151" y="139"/>
                  <a:pt x="151" y="139"/>
                  <a:pt x="151" y="139"/>
                </a:cubicBezTo>
                <a:cubicBezTo>
                  <a:pt x="149" y="139"/>
                  <a:pt x="148" y="141"/>
                  <a:pt x="148" y="142"/>
                </a:cubicBezTo>
                <a:cubicBezTo>
                  <a:pt x="148" y="144"/>
                  <a:pt x="149" y="145"/>
                  <a:pt x="151" y="145"/>
                </a:cubicBezTo>
                <a:cubicBezTo>
                  <a:pt x="160" y="145"/>
                  <a:pt x="160" y="145"/>
                  <a:pt x="160" y="145"/>
                </a:cubicBezTo>
                <a:cubicBezTo>
                  <a:pt x="174" y="145"/>
                  <a:pt x="186" y="133"/>
                  <a:pt x="186" y="117"/>
                </a:cubicBezTo>
                <a:cubicBezTo>
                  <a:pt x="186" y="106"/>
                  <a:pt x="181" y="96"/>
                  <a:pt x="171" y="92"/>
                </a:cubicBezTo>
                <a:close/>
                <a:moveTo>
                  <a:pt x="80" y="159"/>
                </a:moveTo>
                <a:cubicBezTo>
                  <a:pt x="78" y="156"/>
                  <a:pt x="77" y="155"/>
                  <a:pt x="76" y="153"/>
                </a:cubicBezTo>
                <a:cubicBezTo>
                  <a:pt x="76" y="152"/>
                  <a:pt x="75" y="152"/>
                  <a:pt x="74" y="152"/>
                </a:cubicBezTo>
                <a:cubicBezTo>
                  <a:pt x="74" y="152"/>
                  <a:pt x="74" y="152"/>
                  <a:pt x="74" y="152"/>
                </a:cubicBezTo>
                <a:cubicBezTo>
                  <a:pt x="73" y="152"/>
                  <a:pt x="72" y="152"/>
                  <a:pt x="71" y="153"/>
                </a:cubicBezTo>
                <a:cubicBezTo>
                  <a:pt x="70" y="155"/>
                  <a:pt x="69" y="157"/>
                  <a:pt x="67" y="159"/>
                </a:cubicBezTo>
                <a:cubicBezTo>
                  <a:pt x="62" y="168"/>
                  <a:pt x="58" y="175"/>
                  <a:pt x="58" y="179"/>
                </a:cubicBezTo>
                <a:cubicBezTo>
                  <a:pt x="58" y="188"/>
                  <a:pt x="65" y="195"/>
                  <a:pt x="74" y="195"/>
                </a:cubicBezTo>
                <a:cubicBezTo>
                  <a:pt x="78" y="195"/>
                  <a:pt x="82" y="193"/>
                  <a:pt x="85" y="190"/>
                </a:cubicBezTo>
                <a:cubicBezTo>
                  <a:pt x="88" y="187"/>
                  <a:pt x="89" y="183"/>
                  <a:pt x="89" y="179"/>
                </a:cubicBezTo>
                <a:cubicBezTo>
                  <a:pt x="89" y="175"/>
                  <a:pt x="85" y="168"/>
                  <a:pt x="80" y="159"/>
                </a:cubicBezTo>
                <a:close/>
                <a:moveTo>
                  <a:pt x="80" y="186"/>
                </a:moveTo>
                <a:cubicBezTo>
                  <a:pt x="79" y="188"/>
                  <a:pt x="76" y="189"/>
                  <a:pt x="74" y="189"/>
                </a:cubicBezTo>
                <a:cubicBezTo>
                  <a:pt x="69" y="189"/>
                  <a:pt x="64" y="184"/>
                  <a:pt x="64" y="179"/>
                </a:cubicBezTo>
                <a:cubicBezTo>
                  <a:pt x="64" y="176"/>
                  <a:pt x="69" y="167"/>
                  <a:pt x="73" y="162"/>
                </a:cubicBezTo>
                <a:cubicBezTo>
                  <a:pt x="73" y="162"/>
                  <a:pt x="73" y="161"/>
                  <a:pt x="74" y="160"/>
                </a:cubicBezTo>
                <a:cubicBezTo>
                  <a:pt x="74" y="161"/>
                  <a:pt x="74" y="161"/>
                  <a:pt x="74" y="162"/>
                </a:cubicBezTo>
                <a:cubicBezTo>
                  <a:pt x="75" y="162"/>
                  <a:pt x="75" y="162"/>
                  <a:pt x="75" y="162"/>
                </a:cubicBezTo>
                <a:cubicBezTo>
                  <a:pt x="78" y="167"/>
                  <a:pt x="83" y="176"/>
                  <a:pt x="83" y="179"/>
                </a:cubicBezTo>
                <a:cubicBezTo>
                  <a:pt x="83" y="182"/>
                  <a:pt x="82" y="184"/>
                  <a:pt x="80" y="186"/>
                </a:cubicBezTo>
                <a:close/>
                <a:moveTo>
                  <a:pt x="74" y="144"/>
                </a:moveTo>
                <a:cubicBezTo>
                  <a:pt x="77" y="144"/>
                  <a:pt x="80" y="143"/>
                  <a:pt x="82" y="140"/>
                </a:cubicBezTo>
                <a:cubicBezTo>
                  <a:pt x="84" y="138"/>
                  <a:pt x="85" y="135"/>
                  <a:pt x="85" y="132"/>
                </a:cubicBezTo>
                <a:cubicBezTo>
                  <a:pt x="85" y="129"/>
                  <a:pt x="82" y="124"/>
                  <a:pt x="78" y="117"/>
                </a:cubicBezTo>
                <a:cubicBezTo>
                  <a:pt x="76" y="115"/>
                  <a:pt x="76" y="115"/>
                  <a:pt x="76" y="115"/>
                </a:cubicBezTo>
                <a:cubicBezTo>
                  <a:pt x="76" y="114"/>
                  <a:pt x="75" y="113"/>
                  <a:pt x="74" y="113"/>
                </a:cubicBezTo>
                <a:cubicBezTo>
                  <a:pt x="73" y="113"/>
                  <a:pt x="72" y="114"/>
                  <a:pt x="71" y="115"/>
                </a:cubicBezTo>
                <a:cubicBezTo>
                  <a:pt x="71" y="115"/>
                  <a:pt x="70" y="116"/>
                  <a:pt x="69" y="117"/>
                </a:cubicBezTo>
                <a:cubicBezTo>
                  <a:pt x="65" y="124"/>
                  <a:pt x="62" y="129"/>
                  <a:pt x="62" y="132"/>
                </a:cubicBezTo>
                <a:cubicBezTo>
                  <a:pt x="62" y="139"/>
                  <a:pt x="68" y="144"/>
                  <a:pt x="74" y="144"/>
                </a:cubicBezTo>
                <a:cubicBezTo>
                  <a:pt x="74" y="144"/>
                  <a:pt x="74" y="144"/>
                  <a:pt x="74" y="144"/>
                </a:cubicBezTo>
                <a:close/>
                <a:moveTo>
                  <a:pt x="68" y="132"/>
                </a:moveTo>
                <a:cubicBezTo>
                  <a:pt x="68" y="131"/>
                  <a:pt x="72" y="125"/>
                  <a:pt x="74" y="122"/>
                </a:cubicBezTo>
                <a:cubicBezTo>
                  <a:pt x="76" y="125"/>
                  <a:pt x="79" y="131"/>
                  <a:pt x="79" y="132"/>
                </a:cubicBezTo>
                <a:cubicBezTo>
                  <a:pt x="79" y="134"/>
                  <a:pt x="78" y="135"/>
                  <a:pt x="77" y="136"/>
                </a:cubicBezTo>
                <a:cubicBezTo>
                  <a:pt x="76" y="137"/>
                  <a:pt x="75" y="138"/>
                  <a:pt x="74" y="138"/>
                </a:cubicBezTo>
                <a:cubicBezTo>
                  <a:pt x="71" y="138"/>
                  <a:pt x="68" y="135"/>
                  <a:pt x="68" y="132"/>
                </a:cubicBezTo>
                <a:close/>
                <a:moveTo>
                  <a:pt x="54" y="137"/>
                </a:moveTo>
                <a:cubicBezTo>
                  <a:pt x="53" y="134"/>
                  <a:pt x="53" y="134"/>
                  <a:pt x="53" y="134"/>
                </a:cubicBezTo>
                <a:cubicBezTo>
                  <a:pt x="52" y="133"/>
                  <a:pt x="51" y="133"/>
                  <a:pt x="50" y="133"/>
                </a:cubicBezTo>
                <a:cubicBezTo>
                  <a:pt x="49" y="133"/>
                  <a:pt x="48" y="133"/>
                  <a:pt x="47" y="134"/>
                </a:cubicBezTo>
                <a:cubicBezTo>
                  <a:pt x="46" y="137"/>
                  <a:pt x="46" y="137"/>
                  <a:pt x="46" y="137"/>
                </a:cubicBezTo>
                <a:cubicBezTo>
                  <a:pt x="42" y="143"/>
                  <a:pt x="39" y="148"/>
                  <a:pt x="39" y="152"/>
                </a:cubicBezTo>
                <a:cubicBezTo>
                  <a:pt x="39" y="158"/>
                  <a:pt x="44" y="163"/>
                  <a:pt x="50" y="163"/>
                </a:cubicBezTo>
                <a:cubicBezTo>
                  <a:pt x="53" y="163"/>
                  <a:pt x="56" y="162"/>
                  <a:pt x="58" y="160"/>
                </a:cubicBezTo>
                <a:cubicBezTo>
                  <a:pt x="60" y="158"/>
                  <a:pt x="61" y="155"/>
                  <a:pt x="61" y="152"/>
                </a:cubicBezTo>
                <a:cubicBezTo>
                  <a:pt x="61" y="148"/>
                  <a:pt x="58" y="143"/>
                  <a:pt x="54" y="137"/>
                </a:cubicBezTo>
                <a:close/>
                <a:moveTo>
                  <a:pt x="54" y="156"/>
                </a:moveTo>
                <a:cubicBezTo>
                  <a:pt x="53" y="157"/>
                  <a:pt x="51" y="157"/>
                  <a:pt x="50" y="157"/>
                </a:cubicBezTo>
                <a:cubicBezTo>
                  <a:pt x="47" y="157"/>
                  <a:pt x="45" y="155"/>
                  <a:pt x="45" y="152"/>
                </a:cubicBezTo>
                <a:cubicBezTo>
                  <a:pt x="45" y="150"/>
                  <a:pt x="48" y="145"/>
                  <a:pt x="50" y="141"/>
                </a:cubicBezTo>
                <a:cubicBezTo>
                  <a:pt x="52" y="145"/>
                  <a:pt x="55" y="150"/>
                  <a:pt x="55" y="152"/>
                </a:cubicBezTo>
                <a:cubicBezTo>
                  <a:pt x="55" y="153"/>
                  <a:pt x="55" y="155"/>
                  <a:pt x="54" y="156"/>
                </a:cubicBezTo>
                <a:close/>
              </a:path>
            </a:pathLst>
          </a:custGeom>
          <a:solidFill>
            <a:srgbClr val="6262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sp>
        <p:nvSpPr>
          <p:cNvPr id="5" name="椭圆 4"/>
          <p:cNvSpPr/>
          <p:nvPr/>
        </p:nvSpPr>
        <p:spPr>
          <a:xfrm>
            <a:off x="2342812" y="1269820"/>
            <a:ext cx="1671412" cy="16714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6" name="Freeform 12"/>
          <p:cNvSpPr>
            <a:spLocks noEditPoints="1"/>
          </p:cNvSpPr>
          <p:nvPr/>
        </p:nvSpPr>
        <p:spPr bwMode="auto">
          <a:xfrm>
            <a:off x="5612469" y="1756781"/>
            <a:ext cx="813575" cy="751313"/>
          </a:xfrm>
          <a:custGeom>
            <a:avLst/>
            <a:gdLst>
              <a:gd name="T0" fmla="*/ 100 w 166"/>
              <a:gd name="T1" fmla="*/ 97 h 153"/>
              <a:gd name="T2" fmla="*/ 96 w 166"/>
              <a:gd name="T3" fmla="*/ 97 h 153"/>
              <a:gd name="T4" fmla="*/ 118 w 166"/>
              <a:gd name="T5" fmla="*/ 67 h 153"/>
              <a:gd name="T6" fmla="*/ 118 w 166"/>
              <a:gd name="T7" fmla="*/ 64 h 153"/>
              <a:gd name="T8" fmla="*/ 115 w 166"/>
              <a:gd name="T9" fmla="*/ 63 h 153"/>
              <a:gd name="T10" fmla="*/ 76 w 166"/>
              <a:gd name="T11" fmla="*/ 63 h 153"/>
              <a:gd name="T12" fmla="*/ 73 w 166"/>
              <a:gd name="T13" fmla="*/ 65 h 153"/>
              <a:gd name="T14" fmla="*/ 60 w 166"/>
              <a:gd name="T15" fmla="*/ 106 h 153"/>
              <a:gd name="T16" fmla="*/ 61 w 166"/>
              <a:gd name="T17" fmla="*/ 109 h 153"/>
              <a:gd name="T18" fmla="*/ 63 w 166"/>
              <a:gd name="T19" fmla="*/ 110 h 153"/>
              <a:gd name="T20" fmla="*/ 69 w 166"/>
              <a:gd name="T21" fmla="*/ 110 h 153"/>
              <a:gd name="T22" fmla="*/ 54 w 166"/>
              <a:gd name="T23" fmla="*/ 149 h 153"/>
              <a:gd name="T24" fmla="*/ 55 w 166"/>
              <a:gd name="T25" fmla="*/ 153 h 153"/>
              <a:gd name="T26" fmla="*/ 57 w 166"/>
              <a:gd name="T27" fmla="*/ 153 h 153"/>
              <a:gd name="T28" fmla="*/ 59 w 166"/>
              <a:gd name="T29" fmla="*/ 152 h 153"/>
              <a:gd name="T30" fmla="*/ 103 w 166"/>
              <a:gd name="T31" fmla="*/ 102 h 153"/>
              <a:gd name="T32" fmla="*/ 103 w 166"/>
              <a:gd name="T33" fmla="*/ 99 h 153"/>
              <a:gd name="T34" fmla="*/ 100 w 166"/>
              <a:gd name="T35" fmla="*/ 97 h 153"/>
              <a:gd name="T36" fmla="*/ 65 w 166"/>
              <a:gd name="T37" fmla="*/ 136 h 153"/>
              <a:gd name="T38" fmla="*/ 76 w 166"/>
              <a:gd name="T39" fmla="*/ 108 h 153"/>
              <a:gd name="T40" fmla="*/ 75 w 166"/>
              <a:gd name="T41" fmla="*/ 105 h 153"/>
              <a:gd name="T42" fmla="*/ 73 w 166"/>
              <a:gd name="T43" fmla="*/ 104 h 153"/>
              <a:gd name="T44" fmla="*/ 67 w 166"/>
              <a:gd name="T45" fmla="*/ 104 h 153"/>
              <a:gd name="T46" fmla="*/ 79 w 166"/>
              <a:gd name="T47" fmla="*/ 69 h 153"/>
              <a:gd name="T48" fmla="*/ 109 w 166"/>
              <a:gd name="T49" fmla="*/ 69 h 153"/>
              <a:gd name="T50" fmla="*/ 88 w 166"/>
              <a:gd name="T51" fmla="*/ 98 h 153"/>
              <a:gd name="T52" fmla="*/ 88 w 166"/>
              <a:gd name="T53" fmla="*/ 101 h 153"/>
              <a:gd name="T54" fmla="*/ 91 w 166"/>
              <a:gd name="T55" fmla="*/ 103 h 153"/>
              <a:gd name="T56" fmla="*/ 94 w 166"/>
              <a:gd name="T57" fmla="*/ 103 h 153"/>
              <a:gd name="T58" fmla="*/ 65 w 166"/>
              <a:gd name="T59" fmla="*/ 136 h 153"/>
              <a:gd name="T60" fmla="*/ 146 w 166"/>
              <a:gd name="T61" fmla="*/ 43 h 153"/>
              <a:gd name="T62" fmla="*/ 146 w 166"/>
              <a:gd name="T63" fmla="*/ 42 h 153"/>
              <a:gd name="T64" fmla="*/ 104 w 166"/>
              <a:gd name="T65" fmla="*/ 0 h 153"/>
              <a:gd name="T66" fmla="*/ 69 w 166"/>
              <a:gd name="T67" fmla="*/ 18 h 153"/>
              <a:gd name="T68" fmla="*/ 51 w 166"/>
              <a:gd name="T69" fmla="*/ 13 h 153"/>
              <a:gd name="T70" fmla="*/ 19 w 166"/>
              <a:gd name="T71" fmla="*/ 43 h 153"/>
              <a:gd name="T72" fmla="*/ 0 w 166"/>
              <a:gd name="T73" fmla="*/ 75 h 153"/>
              <a:gd name="T74" fmla="*/ 33 w 166"/>
              <a:gd name="T75" fmla="*/ 109 h 153"/>
              <a:gd name="T76" fmla="*/ 46 w 166"/>
              <a:gd name="T77" fmla="*/ 109 h 153"/>
              <a:gd name="T78" fmla="*/ 49 w 166"/>
              <a:gd name="T79" fmla="*/ 106 h 153"/>
              <a:gd name="T80" fmla="*/ 46 w 166"/>
              <a:gd name="T81" fmla="*/ 103 h 153"/>
              <a:gd name="T82" fmla="*/ 33 w 166"/>
              <a:gd name="T83" fmla="*/ 103 h 153"/>
              <a:gd name="T84" fmla="*/ 6 w 166"/>
              <a:gd name="T85" fmla="*/ 75 h 153"/>
              <a:gd name="T86" fmla="*/ 23 w 166"/>
              <a:gd name="T87" fmla="*/ 48 h 153"/>
              <a:gd name="T88" fmla="*/ 25 w 166"/>
              <a:gd name="T89" fmla="*/ 45 h 153"/>
              <a:gd name="T90" fmla="*/ 51 w 166"/>
              <a:gd name="T91" fmla="*/ 19 h 153"/>
              <a:gd name="T92" fmla="*/ 68 w 166"/>
              <a:gd name="T93" fmla="*/ 25 h 153"/>
              <a:gd name="T94" fmla="*/ 71 w 166"/>
              <a:gd name="T95" fmla="*/ 25 h 153"/>
              <a:gd name="T96" fmla="*/ 73 w 166"/>
              <a:gd name="T97" fmla="*/ 24 h 153"/>
              <a:gd name="T98" fmla="*/ 104 w 166"/>
              <a:gd name="T99" fmla="*/ 6 h 153"/>
              <a:gd name="T100" fmla="*/ 140 w 166"/>
              <a:gd name="T101" fmla="*/ 42 h 153"/>
              <a:gd name="T102" fmla="*/ 140 w 166"/>
              <a:gd name="T103" fmla="*/ 45 h 153"/>
              <a:gd name="T104" fmla="*/ 142 w 166"/>
              <a:gd name="T105" fmla="*/ 48 h 153"/>
              <a:gd name="T106" fmla="*/ 160 w 166"/>
              <a:gd name="T107" fmla="*/ 75 h 153"/>
              <a:gd name="T108" fmla="*/ 133 w 166"/>
              <a:gd name="T109" fmla="*/ 103 h 153"/>
              <a:gd name="T110" fmla="*/ 120 w 166"/>
              <a:gd name="T111" fmla="*/ 103 h 153"/>
              <a:gd name="T112" fmla="*/ 117 w 166"/>
              <a:gd name="T113" fmla="*/ 106 h 153"/>
              <a:gd name="T114" fmla="*/ 120 w 166"/>
              <a:gd name="T115" fmla="*/ 109 h 153"/>
              <a:gd name="T116" fmla="*/ 133 w 166"/>
              <a:gd name="T117" fmla="*/ 109 h 153"/>
              <a:gd name="T118" fmla="*/ 166 w 166"/>
              <a:gd name="T119" fmla="*/ 75 h 153"/>
              <a:gd name="T120" fmla="*/ 146 w 166"/>
              <a:gd name="T121" fmla="*/ 4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 h="153">
                <a:moveTo>
                  <a:pt x="100" y="97"/>
                </a:moveTo>
                <a:cubicBezTo>
                  <a:pt x="96" y="97"/>
                  <a:pt x="96" y="97"/>
                  <a:pt x="96" y="97"/>
                </a:cubicBezTo>
                <a:cubicBezTo>
                  <a:pt x="118" y="67"/>
                  <a:pt x="118" y="67"/>
                  <a:pt x="118" y="67"/>
                </a:cubicBezTo>
                <a:cubicBezTo>
                  <a:pt x="118" y="66"/>
                  <a:pt x="118" y="65"/>
                  <a:pt x="118" y="64"/>
                </a:cubicBezTo>
                <a:cubicBezTo>
                  <a:pt x="117" y="63"/>
                  <a:pt x="116" y="63"/>
                  <a:pt x="115" y="63"/>
                </a:cubicBezTo>
                <a:cubicBezTo>
                  <a:pt x="76" y="63"/>
                  <a:pt x="76" y="63"/>
                  <a:pt x="76" y="63"/>
                </a:cubicBezTo>
                <a:cubicBezTo>
                  <a:pt x="75" y="63"/>
                  <a:pt x="74" y="63"/>
                  <a:pt x="73" y="65"/>
                </a:cubicBezTo>
                <a:cubicBezTo>
                  <a:pt x="60" y="106"/>
                  <a:pt x="60" y="106"/>
                  <a:pt x="60" y="106"/>
                </a:cubicBezTo>
                <a:cubicBezTo>
                  <a:pt x="60" y="107"/>
                  <a:pt x="60" y="108"/>
                  <a:pt x="61" y="109"/>
                </a:cubicBezTo>
                <a:cubicBezTo>
                  <a:pt x="61" y="109"/>
                  <a:pt x="62" y="110"/>
                  <a:pt x="63" y="110"/>
                </a:cubicBezTo>
                <a:cubicBezTo>
                  <a:pt x="69" y="110"/>
                  <a:pt x="69" y="110"/>
                  <a:pt x="69" y="110"/>
                </a:cubicBezTo>
                <a:cubicBezTo>
                  <a:pt x="54" y="149"/>
                  <a:pt x="54" y="149"/>
                  <a:pt x="54" y="149"/>
                </a:cubicBezTo>
                <a:cubicBezTo>
                  <a:pt x="54" y="151"/>
                  <a:pt x="54" y="152"/>
                  <a:pt x="55" y="153"/>
                </a:cubicBezTo>
                <a:cubicBezTo>
                  <a:pt x="56" y="153"/>
                  <a:pt x="56" y="153"/>
                  <a:pt x="57" y="153"/>
                </a:cubicBezTo>
                <a:cubicBezTo>
                  <a:pt x="58" y="153"/>
                  <a:pt x="59" y="153"/>
                  <a:pt x="59" y="152"/>
                </a:cubicBezTo>
                <a:cubicBezTo>
                  <a:pt x="103" y="102"/>
                  <a:pt x="103" y="102"/>
                  <a:pt x="103" y="102"/>
                </a:cubicBezTo>
                <a:cubicBezTo>
                  <a:pt x="103" y="101"/>
                  <a:pt x="104" y="100"/>
                  <a:pt x="103" y="99"/>
                </a:cubicBezTo>
                <a:cubicBezTo>
                  <a:pt x="103" y="98"/>
                  <a:pt x="102" y="97"/>
                  <a:pt x="100" y="97"/>
                </a:cubicBezTo>
                <a:close/>
                <a:moveTo>
                  <a:pt x="65" y="136"/>
                </a:moveTo>
                <a:cubicBezTo>
                  <a:pt x="76" y="108"/>
                  <a:pt x="76" y="108"/>
                  <a:pt x="76" y="108"/>
                </a:cubicBezTo>
                <a:cubicBezTo>
                  <a:pt x="76" y="107"/>
                  <a:pt x="76" y="106"/>
                  <a:pt x="75" y="105"/>
                </a:cubicBezTo>
                <a:cubicBezTo>
                  <a:pt x="75" y="104"/>
                  <a:pt x="74" y="104"/>
                  <a:pt x="73" y="104"/>
                </a:cubicBezTo>
                <a:cubicBezTo>
                  <a:pt x="67" y="104"/>
                  <a:pt x="67" y="104"/>
                  <a:pt x="67" y="104"/>
                </a:cubicBezTo>
                <a:cubicBezTo>
                  <a:pt x="79" y="69"/>
                  <a:pt x="79" y="69"/>
                  <a:pt x="79" y="69"/>
                </a:cubicBezTo>
                <a:cubicBezTo>
                  <a:pt x="109" y="69"/>
                  <a:pt x="109" y="69"/>
                  <a:pt x="109" y="69"/>
                </a:cubicBezTo>
                <a:cubicBezTo>
                  <a:pt x="88" y="98"/>
                  <a:pt x="88" y="98"/>
                  <a:pt x="88" y="98"/>
                </a:cubicBezTo>
                <a:cubicBezTo>
                  <a:pt x="87" y="99"/>
                  <a:pt x="87" y="100"/>
                  <a:pt x="88" y="101"/>
                </a:cubicBezTo>
                <a:cubicBezTo>
                  <a:pt x="88" y="102"/>
                  <a:pt x="89" y="103"/>
                  <a:pt x="91" y="103"/>
                </a:cubicBezTo>
                <a:cubicBezTo>
                  <a:pt x="94" y="103"/>
                  <a:pt x="94" y="103"/>
                  <a:pt x="94" y="103"/>
                </a:cubicBezTo>
                <a:lnTo>
                  <a:pt x="65" y="136"/>
                </a:lnTo>
                <a:close/>
                <a:moveTo>
                  <a:pt x="146" y="43"/>
                </a:moveTo>
                <a:cubicBezTo>
                  <a:pt x="146" y="43"/>
                  <a:pt x="146" y="42"/>
                  <a:pt x="146" y="42"/>
                </a:cubicBezTo>
                <a:cubicBezTo>
                  <a:pt x="146" y="19"/>
                  <a:pt x="127" y="0"/>
                  <a:pt x="104" y="0"/>
                </a:cubicBezTo>
                <a:cubicBezTo>
                  <a:pt x="90" y="0"/>
                  <a:pt x="77" y="7"/>
                  <a:pt x="69" y="18"/>
                </a:cubicBezTo>
                <a:cubicBezTo>
                  <a:pt x="64" y="15"/>
                  <a:pt x="58" y="13"/>
                  <a:pt x="51" y="13"/>
                </a:cubicBezTo>
                <a:cubicBezTo>
                  <a:pt x="34" y="13"/>
                  <a:pt x="20" y="26"/>
                  <a:pt x="19" y="43"/>
                </a:cubicBezTo>
                <a:cubicBezTo>
                  <a:pt x="8" y="49"/>
                  <a:pt x="0" y="61"/>
                  <a:pt x="0" y="75"/>
                </a:cubicBezTo>
                <a:cubicBezTo>
                  <a:pt x="0" y="94"/>
                  <a:pt x="15" y="109"/>
                  <a:pt x="33" y="109"/>
                </a:cubicBezTo>
                <a:cubicBezTo>
                  <a:pt x="46" y="109"/>
                  <a:pt x="46" y="109"/>
                  <a:pt x="46" y="109"/>
                </a:cubicBezTo>
                <a:cubicBezTo>
                  <a:pt x="48" y="109"/>
                  <a:pt x="49" y="108"/>
                  <a:pt x="49" y="106"/>
                </a:cubicBezTo>
                <a:cubicBezTo>
                  <a:pt x="49" y="104"/>
                  <a:pt x="48" y="103"/>
                  <a:pt x="46" y="103"/>
                </a:cubicBezTo>
                <a:cubicBezTo>
                  <a:pt x="33" y="103"/>
                  <a:pt x="33" y="103"/>
                  <a:pt x="33" y="103"/>
                </a:cubicBezTo>
                <a:cubicBezTo>
                  <a:pt x="18" y="103"/>
                  <a:pt x="6" y="90"/>
                  <a:pt x="6" y="75"/>
                </a:cubicBezTo>
                <a:cubicBezTo>
                  <a:pt x="6" y="63"/>
                  <a:pt x="13" y="52"/>
                  <a:pt x="23" y="48"/>
                </a:cubicBezTo>
                <a:cubicBezTo>
                  <a:pt x="24" y="48"/>
                  <a:pt x="25" y="46"/>
                  <a:pt x="25" y="45"/>
                </a:cubicBezTo>
                <a:cubicBezTo>
                  <a:pt x="25" y="31"/>
                  <a:pt x="37" y="19"/>
                  <a:pt x="51" y="19"/>
                </a:cubicBezTo>
                <a:cubicBezTo>
                  <a:pt x="57" y="19"/>
                  <a:pt x="63" y="21"/>
                  <a:pt x="68" y="25"/>
                </a:cubicBezTo>
                <a:cubicBezTo>
                  <a:pt x="69" y="25"/>
                  <a:pt x="70" y="26"/>
                  <a:pt x="71" y="25"/>
                </a:cubicBezTo>
                <a:cubicBezTo>
                  <a:pt x="71" y="25"/>
                  <a:pt x="72" y="25"/>
                  <a:pt x="73" y="24"/>
                </a:cubicBezTo>
                <a:cubicBezTo>
                  <a:pt x="79" y="13"/>
                  <a:pt x="91" y="6"/>
                  <a:pt x="104" y="6"/>
                </a:cubicBezTo>
                <a:cubicBezTo>
                  <a:pt x="124" y="6"/>
                  <a:pt x="140" y="22"/>
                  <a:pt x="140" y="42"/>
                </a:cubicBezTo>
                <a:cubicBezTo>
                  <a:pt x="140" y="43"/>
                  <a:pt x="140" y="44"/>
                  <a:pt x="140" y="45"/>
                </a:cubicBezTo>
                <a:cubicBezTo>
                  <a:pt x="140" y="46"/>
                  <a:pt x="141" y="47"/>
                  <a:pt x="142" y="48"/>
                </a:cubicBezTo>
                <a:cubicBezTo>
                  <a:pt x="153" y="52"/>
                  <a:pt x="160" y="63"/>
                  <a:pt x="160" y="75"/>
                </a:cubicBezTo>
                <a:cubicBezTo>
                  <a:pt x="160" y="90"/>
                  <a:pt x="148" y="103"/>
                  <a:pt x="133" y="103"/>
                </a:cubicBezTo>
                <a:cubicBezTo>
                  <a:pt x="120" y="103"/>
                  <a:pt x="120" y="103"/>
                  <a:pt x="120" y="103"/>
                </a:cubicBezTo>
                <a:cubicBezTo>
                  <a:pt x="118" y="103"/>
                  <a:pt x="117" y="104"/>
                  <a:pt x="117" y="106"/>
                </a:cubicBezTo>
                <a:cubicBezTo>
                  <a:pt x="117" y="108"/>
                  <a:pt x="118" y="109"/>
                  <a:pt x="120" y="109"/>
                </a:cubicBezTo>
                <a:cubicBezTo>
                  <a:pt x="133" y="109"/>
                  <a:pt x="133" y="109"/>
                  <a:pt x="133" y="109"/>
                </a:cubicBezTo>
                <a:cubicBezTo>
                  <a:pt x="151" y="109"/>
                  <a:pt x="166" y="94"/>
                  <a:pt x="166" y="75"/>
                </a:cubicBezTo>
                <a:cubicBezTo>
                  <a:pt x="166" y="61"/>
                  <a:pt x="158" y="48"/>
                  <a:pt x="146" y="43"/>
                </a:cubicBezTo>
                <a:close/>
              </a:path>
            </a:pathLst>
          </a:custGeom>
          <a:solidFill>
            <a:srgbClr val="6262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sp>
        <p:nvSpPr>
          <p:cNvPr id="7" name="椭圆 6"/>
          <p:cNvSpPr/>
          <p:nvPr/>
        </p:nvSpPr>
        <p:spPr>
          <a:xfrm>
            <a:off x="5183550" y="1269820"/>
            <a:ext cx="1671412" cy="16714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8" name="Freeform 14"/>
          <p:cNvSpPr>
            <a:spLocks noEditPoints="1"/>
          </p:cNvSpPr>
          <p:nvPr/>
        </p:nvSpPr>
        <p:spPr bwMode="auto">
          <a:xfrm>
            <a:off x="8493413" y="1759760"/>
            <a:ext cx="725476" cy="686821"/>
          </a:xfrm>
          <a:custGeom>
            <a:avLst/>
            <a:gdLst>
              <a:gd name="T0" fmla="*/ 87 w 153"/>
              <a:gd name="T1" fmla="*/ 36 h 163"/>
              <a:gd name="T2" fmla="*/ 102 w 153"/>
              <a:gd name="T3" fmla="*/ 15 h 163"/>
              <a:gd name="T4" fmla="*/ 97 w 153"/>
              <a:gd name="T5" fmla="*/ 11 h 163"/>
              <a:gd name="T6" fmla="*/ 86 w 153"/>
              <a:gd name="T7" fmla="*/ 35 h 163"/>
              <a:gd name="T8" fmla="*/ 48 w 153"/>
              <a:gd name="T9" fmla="*/ 46 h 163"/>
              <a:gd name="T10" fmla="*/ 43 w 153"/>
              <a:gd name="T11" fmla="*/ 67 h 163"/>
              <a:gd name="T12" fmla="*/ 46 w 153"/>
              <a:gd name="T13" fmla="*/ 65 h 163"/>
              <a:gd name="T14" fmla="*/ 67 w 153"/>
              <a:gd name="T15" fmla="*/ 45 h 163"/>
              <a:gd name="T16" fmla="*/ 88 w 153"/>
              <a:gd name="T17" fmla="*/ 58 h 163"/>
              <a:gd name="T18" fmla="*/ 67 w 153"/>
              <a:gd name="T19" fmla="*/ 39 h 163"/>
              <a:gd name="T20" fmla="*/ 101 w 153"/>
              <a:gd name="T21" fmla="*/ 50 h 163"/>
              <a:gd name="T22" fmla="*/ 123 w 153"/>
              <a:gd name="T23" fmla="*/ 39 h 163"/>
              <a:gd name="T24" fmla="*/ 120 w 153"/>
              <a:gd name="T25" fmla="*/ 34 h 163"/>
              <a:gd name="T26" fmla="*/ 98 w 153"/>
              <a:gd name="T27" fmla="*/ 49 h 163"/>
              <a:gd name="T28" fmla="*/ 67 w 153"/>
              <a:gd name="T29" fmla="*/ 29 h 163"/>
              <a:gd name="T30" fmla="*/ 71 w 153"/>
              <a:gd name="T31" fmla="*/ 3 h 163"/>
              <a:gd name="T32" fmla="*/ 65 w 153"/>
              <a:gd name="T33" fmla="*/ 3 h 163"/>
              <a:gd name="T34" fmla="*/ 67 w 153"/>
              <a:gd name="T35" fmla="*/ 29 h 163"/>
              <a:gd name="T36" fmla="*/ 135 w 153"/>
              <a:gd name="T37" fmla="*/ 101 h 163"/>
              <a:gd name="T38" fmla="*/ 64 w 153"/>
              <a:gd name="T39" fmla="*/ 79 h 163"/>
              <a:gd name="T40" fmla="*/ 18 w 153"/>
              <a:gd name="T41" fmla="*/ 102 h 163"/>
              <a:gd name="T42" fmla="*/ 30 w 153"/>
              <a:gd name="T43" fmla="*/ 163 h 163"/>
              <a:gd name="T44" fmla="*/ 153 w 153"/>
              <a:gd name="T45" fmla="*/ 131 h 163"/>
              <a:gd name="T46" fmla="*/ 123 w 153"/>
              <a:gd name="T47" fmla="*/ 157 h 163"/>
              <a:gd name="T48" fmla="*/ 6 w 153"/>
              <a:gd name="T49" fmla="*/ 131 h 163"/>
              <a:gd name="T50" fmla="*/ 23 w 153"/>
              <a:gd name="T51" fmla="*/ 104 h 163"/>
              <a:gd name="T52" fmla="*/ 63 w 153"/>
              <a:gd name="T53" fmla="*/ 85 h 163"/>
              <a:gd name="T54" fmla="*/ 67 w 153"/>
              <a:gd name="T55" fmla="*/ 85 h 163"/>
              <a:gd name="T56" fmla="*/ 129 w 153"/>
              <a:gd name="T57" fmla="*/ 101 h 163"/>
              <a:gd name="T58" fmla="*/ 131 w 153"/>
              <a:gd name="T59" fmla="*/ 107 h 163"/>
              <a:gd name="T60" fmla="*/ 123 w 153"/>
              <a:gd name="T61" fmla="*/ 157 h 163"/>
              <a:gd name="T62" fmla="*/ 48 w 153"/>
              <a:gd name="T63" fmla="*/ 34 h 163"/>
              <a:gd name="T64" fmla="*/ 51 w 153"/>
              <a:gd name="T65" fmla="*/ 29 h 163"/>
              <a:gd name="T66" fmla="*/ 36 w 153"/>
              <a:gd name="T67" fmla="*/ 7 h 163"/>
              <a:gd name="T68" fmla="*/ 46 w 153"/>
              <a:gd name="T69" fmla="*/ 32 h 163"/>
              <a:gd name="T70" fmla="*/ 27 w 153"/>
              <a:gd name="T71" fmla="*/ 67 h 163"/>
              <a:gd name="T72" fmla="*/ 30 w 153"/>
              <a:gd name="T73" fmla="*/ 64 h 163"/>
              <a:gd name="T74" fmla="*/ 4 w 153"/>
              <a:gd name="T75" fmla="*/ 61 h 163"/>
              <a:gd name="T76" fmla="*/ 4 w 153"/>
              <a:gd name="T77" fmla="*/ 67 h 163"/>
              <a:gd name="T78" fmla="*/ 32 w 153"/>
              <a:gd name="T79" fmla="*/ 46 h 163"/>
              <a:gd name="T80" fmla="*/ 36 w 153"/>
              <a:gd name="T81" fmla="*/ 45 h 163"/>
              <a:gd name="T82" fmla="*/ 16 w 153"/>
              <a:gd name="T83" fmla="*/ 29 h 163"/>
              <a:gd name="T84" fmla="*/ 12 w 153"/>
              <a:gd name="T85" fmla="*/ 3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 h="163">
                <a:moveTo>
                  <a:pt x="86" y="35"/>
                </a:moveTo>
                <a:cubicBezTo>
                  <a:pt x="86" y="35"/>
                  <a:pt x="87" y="36"/>
                  <a:pt x="87" y="36"/>
                </a:cubicBezTo>
                <a:cubicBezTo>
                  <a:pt x="88" y="36"/>
                  <a:pt x="89" y="35"/>
                  <a:pt x="90" y="34"/>
                </a:cubicBezTo>
                <a:cubicBezTo>
                  <a:pt x="102" y="15"/>
                  <a:pt x="102" y="15"/>
                  <a:pt x="102" y="15"/>
                </a:cubicBezTo>
                <a:cubicBezTo>
                  <a:pt x="103" y="13"/>
                  <a:pt x="103" y="11"/>
                  <a:pt x="102" y="10"/>
                </a:cubicBezTo>
                <a:cubicBezTo>
                  <a:pt x="100" y="10"/>
                  <a:pt x="98" y="10"/>
                  <a:pt x="97" y="11"/>
                </a:cubicBezTo>
                <a:cubicBezTo>
                  <a:pt x="85" y="31"/>
                  <a:pt x="85" y="31"/>
                  <a:pt x="85" y="31"/>
                </a:cubicBezTo>
                <a:cubicBezTo>
                  <a:pt x="84" y="32"/>
                  <a:pt x="84" y="34"/>
                  <a:pt x="86" y="35"/>
                </a:cubicBezTo>
                <a:close/>
                <a:moveTo>
                  <a:pt x="67" y="39"/>
                </a:moveTo>
                <a:cubicBezTo>
                  <a:pt x="60" y="39"/>
                  <a:pt x="53" y="41"/>
                  <a:pt x="48" y="46"/>
                </a:cubicBezTo>
                <a:cubicBezTo>
                  <a:pt x="43" y="51"/>
                  <a:pt x="40" y="57"/>
                  <a:pt x="40" y="64"/>
                </a:cubicBezTo>
                <a:cubicBezTo>
                  <a:pt x="40" y="66"/>
                  <a:pt x="41" y="67"/>
                  <a:pt x="43" y="67"/>
                </a:cubicBezTo>
                <a:cubicBezTo>
                  <a:pt x="43" y="67"/>
                  <a:pt x="43" y="67"/>
                  <a:pt x="43" y="67"/>
                </a:cubicBezTo>
                <a:cubicBezTo>
                  <a:pt x="44" y="67"/>
                  <a:pt x="46" y="66"/>
                  <a:pt x="46" y="65"/>
                </a:cubicBezTo>
                <a:cubicBezTo>
                  <a:pt x="46" y="59"/>
                  <a:pt x="48" y="54"/>
                  <a:pt x="52" y="50"/>
                </a:cubicBezTo>
                <a:cubicBezTo>
                  <a:pt x="56" y="47"/>
                  <a:pt x="61" y="45"/>
                  <a:pt x="67" y="45"/>
                </a:cubicBezTo>
                <a:cubicBezTo>
                  <a:pt x="74" y="45"/>
                  <a:pt x="81" y="49"/>
                  <a:pt x="84" y="56"/>
                </a:cubicBezTo>
                <a:cubicBezTo>
                  <a:pt x="85" y="58"/>
                  <a:pt x="87" y="58"/>
                  <a:pt x="88" y="58"/>
                </a:cubicBezTo>
                <a:cubicBezTo>
                  <a:pt x="90" y="57"/>
                  <a:pt x="90" y="55"/>
                  <a:pt x="90" y="54"/>
                </a:cubicBezTo>
                <a:cubicBezTo>
                  <a:pt x="85" y="45"/>
                  <a:pt x="77" y="39"/>
                  <a:pt x="67" y="39"/>
                </a:cubicBezTo>
                <a:close/>
                <a:moveTo>
                  <a:pt x="98" y="49"/>
                </a:moveTo>
                <a:cubicBezTo>
                  <a:pt x="98" y="50"/>
                  <a:pt x="99" y="50"/>
                  <a:pt x="101" y="50"/>
                </a:cubicBezTo>
                <a:cubicBezTo>
                  <a:pt x="101" y="50"/>
                  <a:pt x="101" y="50"/>
                  <a:pt x="102" y="50"/>
                </a:cubicBezTo>
                <a:cubicBezTo>
                  <a:pt x="123" y="39"/>
                  <a:pt x="123" y="39"/>
                  <a:pt x="123" y="39"/>
                </a:cubicBezTo>
                <a:cubicBezTo>
                  <a:pt x="124" y="39"/>
                  <a:pt x="125" y="37"/>
                  <a:pt x="124" y="35"/>
                </a:cubicBezTo>
                <a:cubicBezTo>
                  <a:pt x="123" y="34"/>
                  <a:pt x="121" y="33"/>
                  <a:pt x="120" y="34"/>
                </a:cubicBezTo>
                <a:cubicBezTo>
                  <a:pt x="99" y="45"/>
                  <a:pt x="99" y="45"/>
                  <a:pt x="99" y="45"/>
                </a:cubicBezTo>
                <a:cubicBezTo>
                  <a:pt x="98" y="45"/>
                  <a:pt x="97" y="47"/>
                  <a:pt x="98" y="49"/>
                </a:cubicBezTo>
                <a:close/>
                <a:moveTo>
                  <a:pt x="67" y="29"/>
                </a:moveTo>
                <a:cubicBezTo>
                  <a:pt x="67" y="29"/>
                  <a:pt x="67" y="29"/>
                  <a:pt x="67" y="29"/>
                </a:cubicBezTo>
                <a:cubicBezTo>
                  <a:pt x="69" y="29"/>
                  <a:pt x="70" y="28"/>
                  <a:pt x="70" y="26"/>
                </a:cubicBezTo>
                <a:cubicBezTo>
                  <a:pt x="71" y="3"/>
                  <a:pt x="71" y="3"/>
                  <a:pt x="71" y="3"/>
                </a:cubicBezTo>
                <a:cubicBezTo>
                  <a:pt x="71" y="1"/>
                  <a:pt x="69" y="0"/>
                  <a:pt x="68" y="0"/>
                </a:cubicBezTo>
                <a:cubicBezTo>
                  <a:pt x="66" y="0"/>
                  <a:pt x="65" y="1"/>
                  <a:pt x="65" y="3"/>
                </a:cubicBezTo>
                <a:cubicBezTo>
                  <a:pt x="64" y="26"/>
                  <a:pt x="64" y="26"/>
                  <a:pt x="64" y="26"/>
                </a:cubicBezTo>
                <a:cubicBezTo>
                  <a:pt x="64" y="28"/>
                  <a:pt x="65" y="29"/>
                  <a:pt x="67" y="29"/>
                </a:cubicBezTo>
                <a:close/>
                <a:moveTo>
                  <a:pt x="135" y="102"/>
                </a:moveTo>
                <a:cubicBezTo>
                  <a:pt x="135" y="102"/>
                  <a:pt x="135" y="101"/>
                  <a:pt x="135" y="101"/>
                </a:cubicBezTo>
                <a:cubicBezTo>
                  <a:pt x="135" y="79"/>
                  <a:pt x="118" y="62"/>
                  <a:pt x="96" y="62"/>
                </a:cubicBezTo>
                <a:cubicBezTo>
                  <a:pt x="83" y="62"/>
                  <a:pt x="71" y="68"/>
                  <a:pt x="64" y="79"/>
                </a:cubicBezTo>
                <a:cubicBezTo>
                  <a:pt x="59" y="76"/>
                  <a:pt x="53" y="74"/>
                  <a:pt x="47" y="74"/>
                </a:cubicBezTo>
                <a:cubicBezTo>
                  <a:pt x="32" y="74"/>
                  <a:pt x="19" y="86"/>
                  <a:pt x="18" y="102"/>
                </a:cubicBezTo>
                <a:cubicBezTo>
                  <a:pt x="7" y="107"/>
                  <a:pt x="0" y="119"/>
                  <a:pt x="0" y="131"/>
                </a:cubicBezTo>
                <a:cubicBezTo>
                  <a:pt x="0" y="149"/>
                  <a:pt x="14" y="163"/>
                  <a:pt x="30" y="163"/>
                </a:cubicBezTo>
                <a:cubicBezTo>
                  <a:pt x="123" y="163"/>
                  <a:pt x="123" y="163"/>
                  <a:pt x="123" y="163"/>
                </a:cubicBezTo>
                <a:cubicBezTo>
                  <a:pt x="140" y="163"/>
                  <a:pt x="153" y="149"/>
                  <a:pt x="153" y="131"/>
                </a:cubicBezTo>
                <a:cubicBezTo>
                  <a:pt x="153" y="118"/>
                  <a:pt x="146" y="107"/>
                  <a:pt x="135" y="102"/>
                </a:cubicBezTo>
                <a:close/>
                <a:moveTo>
                  <a:pt x="123" y="157"/>
                </a:moveTo>
                <a:cubicBezTo>
                  <a:pt x="30" y="157"/>
                  <a:pt x="30" y="157"/>
                  <a:pt x="30" y="157"/>
                </a:cubicBezTo>
                <a:cubicBezTo>
                  <a:pt x="17" y="157"/>
                  <a:pt x="6" y="145"/>
                  <a:pt x="6" y="131"/>
                </a:cubicBezTo>
                <a:cubicBezTo>
                  <a:pt x="6" y="120"/>
                  <a:pt x="12" y="111"/>
                  <a:pt x="22" y="107"/>
                </a:cubicBezTo>
                <a:cubicBezTo>
                  <a:pt x="23" y="106"/>
                  <a:pt x="23" y="105"/>
                  <a:pt x="23" y="104"/>
                </a:cubicBezTo>
                <a:cubicBezTo>
                  <a:pt x="23" y="91"/>
                  <a:pt x="34" y="80"/>
                  <a:pt x="47" y="80"/>
                </a:cubicBezTo>
                <a:cubicBezTo>
                  <a:pt x="53" y="80"/>
                  <a:pt x="58" y="82"/>
                  <a:pt x="63" y="85"/>
                </a:cubicBezTo>
                <a:cubicBezTo>
                  <a:pt x="63" y="86"/>
                  <a:pt x="64" y="86"/>
                  <a:pt x="65" y="86"/>
                </a:cubicBezTo>
                <a:cubicBezTo>
                  <a:pt x="66" y="86"/>
                  <a:pt x="67" y="85"/>
                  <a:pt x="67" y="85"/>
                </a:cubicBezTo>
                <a:cubicBezTo>
                  <a:pt x="73" y="74"/>
                  <a:pt x="84" y="68"/>
                  <a:pt x="96" y="68"/>
                </a:cubicBezTo>
                <a:cubicBezTo>
                  <a:pt x="114" y="68"/>
                  <a:pt x="129" y="83"/>
                  <a:pt x="129" y="101"/>
                </a:cubicBezTo>
                <a:cubicBezTo>
                  <a:pt x="129" y="102"/>
                  <a:pt x="129" y="103"/>
                  <a:pt x="129" y="104"/>
                </a:cubicBezTo>
                <a:cubicBezTo>
                  <a:pt x="129" y="105"/>
                  <a:pt x="130" y="106"/>
                  <a:pt x="131" y="107"/>
                </a:cubicBezTo>
                <a:cubicBezTo>
                  <a:pt x="141" y="110"/>
                  <a:pt x="147" y="120"/>
                  <a:pt x="147" y="131"/>
                </a:cubicBezTo>
                <a:cubicBezTo>
                  <a:pt x="147" y="145"/>
                  <a:pt x="136" y="157"/>
                  <a:pt x="123" y="157"/>
                </a:cubicBezTo>
                <a:close/>
                <a:moveTo>
                  <a:pt x="46" y="32"/>
                </a:moveTo>
                <a:cubicBezTo>
                  <a:pt x="46" y="33"/>
                  <a:pt x="47" y="34"/>
                  <a:pt x="48" y="34"/>
                </a:cubicBezTo>
                <a:cubicBezTo>
                  <a:pt x="49" y="34"/>
                  <a:pt x="49" y="33"/>
                  <a:pt x="50" y="33"/>
                </a:cubicBezTo>
                <a:cubicBezTo>
                  <a:pt x="51" y="32"/>
                  <a:pt x="52" y="31"/>
                  <a:pt x="51" y="29"/>
                </a:cubicBezTo>
                <a:cubicBezTo>
                  <a:pt x="40" y="8"/>
                  <a:pt x="40" y="8"/>
                  <a:pt x="40" y="8"/>
                </a:cubicBezTo>
                <a:cubicBezTo>
                  <a:pt x="40" y="7"/>
                  <a:pt x="38" y="6"/>
                  <a:pt x="36" y="7"/>
                </a:cubicBezTo>
                <a:cubicBezTo>
                  <a:pt x="35" y="8"/>
                  <a:pt x="34" y="10"/>
                  <a:pt x="35" y="11"/>
                </a:cubicBezTo>
                <a:lnTo>
                  <a:pt x="46" y="32"/>
                </a:lnTo>
                <a:close/>
                <a:moveTo>
                  <a:pt x="4" y="67"/>
                </a:moveTo>
                <a:cubicBezTo>
                  <a:pt x="27" y="67"/>
                  <a:pt x="27" y="67"/>
                  <a:pt x="27" y="67"/>
                </a:cubicBezTo>
                <a:cubicBezTo>
                  <a:pt x="27" y="67"/>
                  <a:pt x="27" y="67"/>
                  <a:pt x="27" y="67"/>
                </a:cubicBezTo>
                <a:cubicBezTo>
                  <a:pt x="29" y="67"/>
                  <a:pt x="30" y="66"/>
                  <a:pt x="30" y="64"/>
                </a:cubicBezTo>
                <a:cubicBezTo>
                  <a:pt x="30" y="62"/>
                  <a:pt x="29" y="61"/>
                  <a:pt x="27" y="61"/>
                </a:cubicBezTo>
                <a:cubicBezTo>
                  <a:pt x="4" y="61"/>
                  <a:pt x="4" y="61"/>
                  <a:pt x="4" y="61"/>
                </a:cubicBezTo>
                <a:cubicBezTo>
                  <a:pt x="2" y="61"/>
                  <a:pt x="1" y="62"/>
                  <a:pt x="1" y="63"/>
                </a:cubicBezTo>
                <a:cubicBezTo>
                  <a:pt x="1" y="65"/>
                  <a:pt x="2" y="66"/>
                  <a:pt x="4" y="67"/>
                </a:cubicBezTo>
                <a:close/>
                <a:moveTo>
                  <a:pt x="12" y="34"/>
                </a:moveTo>
                <a:cubicBezTo>
                  <a:pt x="32" y="46"/>
                  <a:pt x="32" y="46"/>
                  <a:pt x="32" y="46"/>
                </a:cubicBezTo>
                <a:cubicBezTo>
                  <a:pt x="32" y="47"/>
                  <a:pt x="33" y="47"/>
                  <a:pt x="34" y="47"/>
                </a:cubicBezTo>
                <a:cubicBezTo>
                  <a:pt x="35" y="47"/>
                  <a:pt x="35" y="46"/>
                  <a:pt x="36" y="45"/>
                </a:cubicBezTo>
                <a:cubicBezTo>
                  <a:pt x="37" y="44"/>
                  <a:pt x="37" y="42"/>
                  <a:pt x="35" y="41"/>
                </a:cubicBezTo>
                <a:cubicBezTo>
                  <a:pt x="16" y="29"/>
                  <a:pt x="16" y="29"/>
                  <a:pt x="16" y="29"/>
                </a:cubicBezTo>
                <a:cubicBezTo>
                  <a:pt x="14" y="28"/>
                  <a:pt x="12" y="28"/>
                  <a:pt x="11" y="29"/>
                </a:cubicBezTo>
                <a:cubicBezTo>
                  <a:pt x="11" y="31"/>
                  <a:pt x="11" y="33"/>
                  <a:pt x="12" y="34"/>
                </a:cubicBezTo>
                <a:close/>
              </a:path>
            </a:pathLst>
          </a:custGeom>
          <a:solidFill>
            <a:srgbClr val="6262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sp>
        <p:nvSpPr>
          <p:cNvPr id="9" name="椭圆 8"/>
          <p:cNvSpPr/>
          <p:nvPr/>
        </p:nvSpPr>
        <p:spPr>
          <a:xfrm>
            <a:off x="8024288" y="1269820"/>
            <a:ext cx="1671412" cy="16714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0" name="文本框 9"/>
          <p:cNvSpPr txBox="1"/>
          <p:nvPr/>
        </p:nvSpPr>
        <p:spPr>
          <a:xfrm>
            <a:off x="1717584" y="3441700"/>
            <a:ext cx="28269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4F5261"/>
                </a:solidFill>
                <a:latin typeface="Calibri"/>
                <a:ea typeface="MComic PRC Medium" panose="00000500000000000000" pitchFamily="2" charset="-122"/>
              </a:rPr>
              <a:t>Poor Documentation</a:t>
            </a:r>
            <a:endParaRPr kumimoji="0" lang="zh-CN" altLang="en-US" sz="2400" b="1"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endParaRPr>
          </a:p>
        </p:txBody>
      </p:sp>
      <p:sp>
        <p:nvSpPr>
          <p:cNvPr id="11" name="文本框 10"/>
          <p:cNvSpPr txBox="1"/>
          <p:nvPr/>
        </p:nvSpPr>
        <p:spPr>
          <a:xfrm>
            <a:off x="1751913" y="3903365"/>
            <a:ext cx="2531282"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Lemur is developed</a:t>
            </a:r>
            <a:r>
              <a:rPr kumimoji="0" lang="en-US" altLang="zh-CN" b="0" i="0" u="none" strike="noStrike" kern="1200" cap="none" spc="0" normalizeH="0" noProof="0" dirty="0">
                <a:ln>
                  <a:noFill/>
                </a:ln>
                <a:solidFill>
                  <a:schemeClr val="tx2">
                    <a:lumMod val="50000"/>
                  </a:schemeClr>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 by a </a:t>
            </a:r>
            <a:r>
              <a:rPr kumimoji="0" lang="en-US" altLang="zh-CN" b="0" i="0" u="none" strike="noStrike" kern="1200" cap="none" spc="0" normalizeH="0" noProof="0" dirty="0" err="1">
                <a:ln>
                  <a:noFill/>
                </a:ln>
                <a:solidFill>
                  <a:schemeClr val="tx2">
                    <a:lumMod val="50000"/>
                  </a:schemeClr>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Jme</a:t>
            </a:r>
            <a:r>
              <a:rPr kumimoji="0" lang="en-US" altLang="zh-CN" b="0" i="0" u="none" strike="noStrike" kern="1200" cap="none" spc="0" normalizeH="0" noProof="0" dirty="0">
                <a:ln>
                  <a:noFill/>
                </a:ln>
                <a:solidFill>
                  <a:schemeClr val="tx2">
                    <a:lumMod val="50000"/>
                  </a:schemeClr>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 amateur. Because of the few contributors </a:t>
            </a:r>
            <a:r>
              <a:rPr lang="en-US" altLang="zh-CN" dirty="0">
                <a:solidFill>
                  <a:schemeClr val="tx2">
                    <a:lumMod val="50000"/>
                  </a:schemeClr>
                </a:solidFill>
                <a:latin typeface="Times New Roman" panose="02020603050405020304" pitchFamily="18" charset="0"/>
                <a:ea typeface="Microsoft JhengHei" panose="020B0604030504040204" pitchFamily="34" charset="-120"/>
                <a:cs typeface="Times New Roman" panose="02020603050405020304" pitchFamily="18" charset="0"/>
              </a:rPr>
              <a:t>of this project. The doc of Lemur is not very clear. And this make us have to read the source code.</a:t>
            </a:r>
            <a:r>
              <a:rPr kumimoji="0" lang="en-US" altLang="zh-CN" b="0" i="0" u="none" strike="noStrike" kern="1200" cap="none" spc="0" normalizeH="0" noProof="0" dirty="0">
                <a:ln>
                  <a:noFill/>
                </a:ln>
                <a:solidFill>
                  <a:schemeClr val="tx2">
                    <a:lumMod val="50000"/>
                  </a:schemeClr>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  </a:t>
            </a:r>
            <a:endParaRPr kumimoji="0" lang="zh-CN" altLang="en-US"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3" name="文本框 12"/>
          <p:cNvSpPr txBox="1"/>
          <p:nvPr/>
        </p:nvSpPr>
        <p:spPr>
          <a:xfrm>
            <a:off x="4673274" y="3472733"/>
            <a:ext cx="29323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4F5261"/>
                </a:solidFill>
                <a:latin typeface="Calibri"/>
                <a:ea typeface="MComic PRC Medium" panose="00000500000000000000" pitchFamily="2" charset="-122"/>
              </a:rPr>
              <a:t>C</a:t>
            </a:r>
            <a:r>
              <a:rPr kumimoji="0" lang="en-US" altLang="zh-CN" sz="2400" b="1" i="0" u="none" strike="noStrike" kern="1200" cap="none" spc="0" normalizeH="0" baseline="0" noProof="0" dirty="0" err="1">
                <a:ln>
                  <a:noFill/>
                </a:ln>
                <a:solidFill>
                  <a:srgbClr val="4F5261"/>
                </a:solidFill>
                <a:effectLst/>
                <a:uLnTx/>
                <a:uFillTx/>
                <a:latin typeface="Calibri"/>
                <a:ea typeface="MComic PRC Medium" panose="00000500000000000000" pitchFamily="2" charset="-122"/>
                <a:cs typeface="+mn-cs"/>
              </a:rPr>
              <a:t>ompatible</a:t>
            </a:r>
            <a:r>
              <a:rPr kumimoji="0" lang="en-US" altLang="zh-CN" sz="2400" b="1"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rPr>
              <a:t> Problems</a:t>
            </a:r>
            <a:endParaRPr kumimoji="0" lang="zh-CN" altLang="en-US" sz="2400" b="1"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endParaRPr>
          </a:p>
        </p:txBody>
      </p:sp>
      <p:sp>
        <p:nvSpPr>
          <p:cNvPr id="14" name="文本框 13"/>
          <p:cNvSpPr txBox="1"/>
          <p:nvPr/>
        </p:nvSpPr>
        <p:spPr>
          <a:xfrm>
            <a:off x="7883383" y="3455993"/>
            <a:ext cx="26710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rPr>
              <a:t>Video Problems</a:t>
            </a:r>
            <a:endParaRPr kumimoji="0" lang="zh-CN" altLang="en-US" sz="2400" b="1"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endParaRPr>
          </a:p>
        </p:txBody>
      </p:sp>
      <p:sp>
        <p:nvSpPr>
          <p:cNvPr id="15" name="文本框 14"/>
          <p:cNvSpPr txBox="1"/>
          <p:nvPr/>
        </p:nvSpPr>
        <p:spPr>
          <a:xfrm>
            <a:off x="4923296" y="3917658"/>
            <a:ext cx="2432270"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8E9CAC"/>
              </a:solidFill>
              <a:effectLst/>
              <a:uLnTx/>
              <a:uFillTx/>
              <a:latin typeface="Microsoft JhengHei" panose="020B0604030504040204" pitchFamily="34" charset="-120"/>
              <a:ea typeface="Microsoft JhengHei" panose="020B0604030504040204" pitchFamily="34" charset="-120"/>
              <a:cs typeface="+mn-cs"/>
            </a:endParaRPr>
          </a:p>
        </p:txBody>
      </p:sp>
      <p:sp>
        <p:nvSpPr>
          <p:cNvPr id="16" name="文本框 15"/>
          <p:cNvSpPr txBox="1"/>
          <p:nvPr/>
        </p:nvSpPr>
        <p:spPr>
          <a:xfrm>
            <a:off x="7873200" y="3929528"/>
            <a:ext cx="2444471"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effectLst/>
                <a:uLnTx/>
                <a:uFillTx/>
                <a:latin typeface="Times New Roman" panose="02020603050405020304" pitchFamily="18" charset="0"/>
                <a:ea typeface="Microsoft JhengHei" panose="020B0604030504040204" pitchFamily="34" charset="-120"/>
                <a:cs typeface="Times New Roman" panose="02020603050405020304" pitchFamily="18" charset="0"/>
              </a:rPr>
              <a:t>Since</a:t>
            </a:r>
            <a:r>
              <a:rPr kumimoji="0" lang="en-US" altLang="zh-CN" b="0" i="0" u="none" strike="noStrike" kern="1200" cap="none" spc="0" normalizeH="0" noProof="0" dirty="0">
                <a:ln>
                  <a:noFill/>
                </a:ln>
                <a:effectLst/>
                <a:uLnTx/>
                <a:uFillTx/>
                <a:latin typeface="Times New Roman" panose="02020603050405020304" pitchFamily="18" charset="0"/>
                <a:ea typeface="Microsoft JhengHei" panose="020B0604030504040204" pitchFamily="34" charset="-120"/>
                <a:cs typeface="Times New Roman" panose="02020603050405020304" pitchFamily="18" charset="0"/>
              </a:rPr>
              <a:t> we try to add some CGs to our game, we have to design the video player ourselves. </a:t>
            </a:r>
            <a:r>
              <a:rPr lang="en-US" altLang="zh-CN" dirty="0">
                <a:latin typeface="Times New Roman" panose="02020603050405020304" pitchFamily="18" charset="0"/>
                <a:ea typeface="Microsoft JhengHei" panose="020B0604030504040204" pitchFamily="34" charset="-120"/>
                <a:cs typeface="Times New Roman" panose="02020603050405020304" pitchFamily="18" charset="0"/>
              </a:rPr>
              <a:t>Because of the 3D, VLCJ has serval problems</a:t>
            </a:r>
            <a:endParaRPr kumimoji="0" lang="zh-CN" altLang="en-US" b="0" i="0" u="none" strike="noStrike" kern="1200" cap="none" spc="0" normalizeH="0" baseline="0" noProof="0" dirty="0">
              <a:ln>
                <a:noFill/>
              </a:ln>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cxnSp>
        <p:nvCxnSpPr>
          <p:cNvPr id="19" name="直接连接符 18"/>
          <p:cNvCxnSpPr/>
          <p:nvPr/>
        </p:nvCxnSpPr>
        <p:spPr>
          <a:xfrm>
            <a:off x="4646141" y="3624783"/>
            <a:ext cx="0" cy="1911044"/>
          </a:xfrm>
          <a:prstGeom prst="line">
            <a:avLst/>
          </a:prstGeom>
          <a:ln>
            <a:solidFill>
              <a:srgbClr val="4F526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36476" y="3653299"/>
            <a:ext cx="0" cy="1911044"/>
          </a:xfrm>
          <a:prstGeom prst="line">
            <a:avLst/>
          </a:prstGeom>
          <a:ln>
            <a:solidFill>
              <a:srgbClr val="4F5261"/>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AF813DA4-D0A4-49DF-8845-FED377A837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2" name="文本框 1">
            <a:extLst>
              <a:ext uri="{FF2B5EF4-FFF2-40B4-BE49-F238E27FC236}">
                <a16:creationId xmlns:a16="http://schemas.microsoft.com/office/drawing/2014/main" id="{A326202B-B4C4-4485-B242-F2E87EC266E4}"/>
              </a:ext>
            </a:extLst>
          </p:cNvPr>
          <p:cNvSpPr txBox="1"/>
          <p:nvPr/>
        </p:nvSpPr>
        <p:spPr>
          <a:xfrm>
            <a:off x="2595716" y="282972"/>
            <a:ext cx="7099984" cy="584775"/>
          </a:xfrm>
          <a:prstGeom prst="rect">
            <a:avLst/>
          </a:prstGeom>
          <a:noFill/>
        </p:spPr>
        <p:txBody>
          <a:bodyPr wrap="square" rtlCol="0">
            <a:spAutoFit/>
          </a:bodyPr>
          <a:lstStyle/>
          <a:p>
            <a:pPr algn="ctr"/>
            <a:r>
              <a:rPr lang="en-US" altLang="zh-CN" sz="3200" dirty="0">
                <a:latin typeface="Times New Roman" panose="02020603050405020304" pitchFamily="18" charset="0"/>
                <a:cs typeface="Times New Roman" panose="02020603050405020304" pitchFamily="18" charset="0"/>
              </a:rPr>
              <a:t>Challenges about GUI (Lemur)</a:t>
            </a:r>
            <a:endParaRPr lang="zh-CN" altLang="en-US" sz="32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415FB72-E083-4B06-937E-6A4354802D97}"/>
              </a:ext>
            </a:extLst>
          </p:cNvPr>
          <p:cNvSpPr txBox="1"/>
          <p:nvPr/>
        </p:nvSpPr>
        <p:spPr>
          <a:xfrm>
            <a:off x="4673274" y="3929528"/>
            <a:ext cx="2932312" cy="1477328"/>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Some components from Lemur have some problems. They can not dynamically change size even if they have related methods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543302"/>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1000"/>
                            </p:stCondLst>
                            <p:childTnLst>
                              <p:par>
                                <p:cTn id="12" presetID="21" presetClass="entr" presetSubtype="3"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3)">
                                      <p:cBhvr>
                                        <p:cTn id="14" dur="750"/>
                                        <p:tgtEl>
                                          <p:spTgt spid="7"/>
                                        </p:tgtEl>
                                      </p:cBhvr>
                                    </p:animEffect>
                                  </p:childTnLst>
                                </p:cTn>
                              </p:par>
                              <p:par>
                                <p:cTn id="15" presetID="14" presetClass="entr" presetSubtype="10" fill="hold" grpId="0" nodeType="withEffect" nodePh="1">
                                  <p:stCondLst>
                                    <p:cond delay="0"/>
                                  </p:stCondLst>
                                  <p:endCondLst>
                                    <p:cond evt="begin" delay="0">
                                      <p:tn val="15"/>
                                    </p:cond>
                                  </p:end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par>
                          <p:cTn id="18" fill="hold">
                            <p:stCondLst>
                              <p:cond delay="1750"/>
                            </p:stCondLst>
                            <p:childTnLst>
                              <p:par>
                                <p:cTn id="19" presetID="21"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8)">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p:bldP spid="15"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021494F-96FB-4682-8C55-6C125F2CD1C7}"/>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3" name="文本框 12"/>
          <p:cNvSpPr txBox="1"/>
          <p:nvPr/>
        </p:nvSpPr>
        <p:spPr>
          <a:xfrm>
            <a:off x="2105526" y="2791326"/>
            <a:ext cx="2695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Calibri"/>
              <a:ea typeface="MComic PRC Medium" panose="00000500000000000000" pitchFamily="2" charset="-122"/>
              <a:cs typeface="+mn-cs"/>
            </a:endParaRPr>
          </a:p>
        </p:txBody>
      </p:sp>
      <p:pic>
        <p:nvPicPr>
          <p:cNvPr id="15" name="图片 14">
            <a:extLst>
              <a:ext uri="{FF2B5EF4-FFF2-40B4-BE49-F238E27FC236}">
                <a16:creationId xmlns:a16="http://schemas.microsoft.com/office/drawing/2014/main" id="{61DF7765-8F46-43B1-9AB7-335E0DEB30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7" name="文本框 6">
            <a:extLst>
              <a:ext uri="{FF2B5EF4-FFF2-40B4-BE49-F238E27FC236}">
                <a16:creationId xmlns:a16="http://schemas.microsoft.com/office/drawing/2014/main" id="{34E75807-A120-4D6C-B402-0FAFDFDBC428}"/>
              </a:ext>
            </a:extLst>
          </p:cNvPr>
          <p:cNvSpPr txBox="1"/>
          <p:nvPr/>
        </p:nvSpPr>
        <p:spPr>
          <a:xfrm>
            <a:off x="2546008" y="330514"/>
            <a:ext cx="7099984" cy="584775"/>
          </a:xfrm>
          <a:prstGeom prst="rect">
            <a:avLst/>
          </a:prstGeom>
          <a:noFill/>
        </p:spPr>
        <p:txBody>
          <a:bodyPr wrap="square" rtlCol="0">
            <a:spAutoFit/>
          </a:bodyPr>
          <a:lstStyle/>
          <a:p>
            <a:pPr algn="ctr"/>
            <a:r>
              <a:rPr lang="en-US" altLang="zh-CN" sz="3200" dirty="0">
                <a:latin typeface="Times New Roman" panose="02020603050405020304" pitchFamily="18" charset="0"/>
                <a:cs typeface="Times New Roman" panose="02020603050405020304" pitchFamily="18" charset="0"/>
              </a:rPr>
              <a:t>About GUI (Lemur)</a:t>
            </a:r>
            <a:endParaRPr lang="zh-CN" altLang="en-US" sz="32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63A25F6-E54E-4AA4-8ACD-EDFCC03148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934" y="957609"/>
            <a:ext cx="5694066" cy="32029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A546657E-2C18-46E5-80FC-AA2544733EBD}"/>
              </a:ext>
            </a:extLst>
          </p:cNvPr>
          <p:cNvPicPr>
            <a:picLocks noChangeAspect="1"/>
          </p:cNvPicPr>
          <p:nvPr/>
        </p:nvPicPr>
        <p:blipFill>
          <a:blip r:embed="rId6"/>
          <a:stretch>
            <a:fillRect/>
          </a:stretch>
        </p:blipFill>
        <p:spPr>
          <a:xfrm>
            <a:off x="6733356" y="1022177"/>
            <a:ext cx="4821288" cy="3073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8347D155-ACF8-4039-B5BF-D596260AFA54}"/>
              </a:ext>
            </a:extLst>
          </p:cNvPr>
          <p:cNvPicPr>
            <a:picLocks noChangeAspect="1"/>
          </p:cNvPicPr>
          <p:nvPr/>
        </p:nvPicPr>
        <p:blipFill>
          <a:blip r:embed="rId7"/>
          <a:stretch>
            <a:fillRect/>
          </a:stretch>
        </p:blipFill>
        <p:spPr>
          <a:xfrm>
            <a:off x="329922" y="4251017"/>
            <a:ext cx="6221687" cy="2529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E83644B6-8C15-46A3-BB1A-090628A34A94}"/>
              </a:ext>
            </a:extLst>
          </p:cNvPr>
          <p:cNvPicPr>
            <a:picLocks noChangeAspect="1"/>
          </p:cNvPicPr>
          <p:nvPr/>
        </p:nvPicPr>
        <p:blipFill>
          <a:blip r:embed="rId8"/>
          <a:stretch>
            <a:fillRect/>
          </a:stretch>
        </p:blipFill>
        <p:spPr>
          <a:xfrm>
            <a:off x="6918158" y="4403558"/>
            <a:ext cx="4943920" cy="2163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18185645"/>
      </p:ext>
    </p:extLst>
  </p:cSld>
  <p:clrMapOvr>
    <a:masterClrMapping/>
  </p:clrMapOvr>
  <mc:AlternateContent xmlns:mc="http://schemas.openxmlformats.org/markup-compatibility/2006" xmlns:p14="http://schemas.microsoft.com/office/powerpoint/2010/main">
    <mc:Choice Requires="p14">
      <p:transition p14:dur="250" advTm="3000">
        <p14:pan dir="u"/>
      </p:transition>
    </mc:Choice>
    <mc:Fallback xmlns="">
      <p:transition advTm="3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F30F71F-6421-45B6-9DF5-3977380189BF}"/>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5" name="Google Shape;543;p65">
            <a:extLst>
              <a:ext uri="{FF2B5EF4-FFF2-40B4-BE49-F238E27FC236}">
                <a16:creationId xmlns:a16="http://schemas.microsoft.com/office/drawing/2014/main" id="{239EFF54-0E09-4BCD-ABAD-C8414ED645E6}"/>
              </a:ext>
            </a:extLst>
          </p:cNvPr>
          <p:cNvSpPr txBox="1"/>
          <p:nvPr/>
        </p:nvSpPr>
        <p:spPr>
          <a:xfrm>
            <a:off x="231228" y="829437"/>
            <a:ext cx="11655972" cy="2614492"/>
          </a:xfrm>
          <a:prstGeom prst="rect">
            <a:avLst/>
          </a:prstGeom>
          <a:noFill/>
          <a:ln>
            <a:noFill/>
          </a:ln>
        </p:spPr>
        <p:txBody>
          <a:bodyPr spcFirstLastPara="1" wrap="square" lIns="68575" tIns="68575" rIns="68575" bIns="68575" anchor="t" anchorCtr="0">
            <a:noAutofit/>
          </a:bodyPr>
          <a:lstStyle/>
          <a:p>
            <a:pPr marL="254000" marR="0" lvl="0" indent="-304800" algn="l" rtl="0">
              <a:lnSpc>
                <a:spcPts val="3300"/>
              </a:lnSpc>
              <a:spcBef>
                <a:spcPts val="300"/>
              </a:spcBef>
              <a:spcAft>
                <a:spcPts val="0"/>
              </a:spcAft>
              <a:buClr>
                <a:srgbClr val="666666"/>
              </a:buClr>
              <a:buSzPts val="2400"/>
              <a:buFont typeface="Calibri"/>
              <a:buChar char="•"/>
            </a:pPr>
            <a:r>
              <a:rPr lang="en-GB" sz="2400" dirty="0">
                <a:solidFill>
                  <a:srgbClr val="666666"/>
                </a:solidFill>
                <a:latin typeface="Times New Roman" panose="02020603050405020304" pitchFamily="18" charset="0"/>
                <a:ea typeface="Calibri"/>
                <a:cs typeface="Times New Roman" panose="02020603050405020304" pitchFamily="18" charset="0"/>
                <a:sym typeface="Calibri"/>
              </a:rPr>
              <a:t>The tasks were chosen by the individuals skill based</a:t>
            </a:r>
            <a:endParaRPr sz="2400" dirty="0">
              <a:solidFill>
                <a:srgbClr val="666666"/>
              </a:solidFill>
              <a:latin typeface="Times New Roman" panose="02020603050405020304" pitchFamily="18" charset="0"/>
              <a:ea typeface="Calibri"/>
              <a:cs typeface="Times New Roman" panose="02020603050405020304" pitchFamily="18" charset="0"/>
              <a:sym typeface="Calibri"/>
            </a:endParaRPr>
          </a:p>
          <a:p>
            <a:pPr marL="254000" marR="0" lvl="0" indent="-304800" algn="l" rtl="0">
              <a:lnSpc>
                <a:spcPts val="3300"/>
              </a:lnSpc>
              <a:spcBef>
                <a:spcPts val="300"/>
              </a:spcBef>
              <a:spcAft>
                <a:spcPts val="0"/>
              </a:spcAft>
              <a:buClr>
                <a:srgbClr val="666666"/>
              </a:buClr>
              <a:buSzPts val="2400"/>
              <a:buFont typeface="Calibri"/>
              <a:buChar char="•"/>
            </a:pPr>
            <a:r>
              <a:rPr lang="en-GB" sz="2400" dirty="0">
                <a:solidFill>
                  <a:srgbClr val="666666"/>
                </a:solidFill>
                <a:latin typeface="Times New Roman" panose="02020603050405020304" pitchFamily="18" charset="0"/>
                <a:ea typeface="Calibri"/>
                <a:cs typeface="Times New Roman" panose="02020603050405020304" pitchFamily="18" charset="0"/>
                <a:sym typeface="Calibri"/>
              </a:rPr>
              <a:t>We meet every </a:t>
            </a:r>
            <a:r>
              <a:rPr lang="en-US" sz="2400" dirty="0">
                <a:solidFill>
                  <a:srgbClr val="666666"/>
                </a:solidFill>
                <a:latin typeface="Times New Roman" panose="02020603050405020304" pitchFamily="18" charset="0"/>
                <a:ea typeface="Calibri"/>
                <a:cs typeface="Times New Roman" panose="02020603050405020304" pitchFamily="18" charset="0"/>
                <a:sym typeface="Calibri"/>
              </a:rPr>
              <a:t>week online </a:t>
            </a:r>
            <a:r>
              <a:rPr lang="en-GB" sz="2400" dirty="0">
                <a:solidFill>
                  <a:srgbClr val="666666"/>
                </a:solidFill>
                <a:latin typeface="Times New Roman" panose="02020603050405020304" pitchFamily="18" charset="0"/>
                <a:ea typeface="Calibri"/>
                <a:cs typeface="Times New Roman" panose="02020603050405020304" pitchFamily="18" charset="0"/>
                <a:sym typeface="Calibri"/>
              </a:rPr>
              <a:t>to discuss progress and plan ahead</a:t>
            </a:r>
            <a:endParaRPr sz="2400" dirty="0">
              <a:solidFill>
                <a:srgbClr val="666666"/>
              </a:solidFill>
              <a:latin typeface="Times New Roman" panose="02020603050405020304" pitchFamily="18" charset="0"/>
              <a:ea typeface="Calibri"/>
              <a:cs typeface="Times New Roman" panose="02020603050405020304" pitchFamily="18" charset="0"/>
              <a:sym typeface="Calibri"/>
            </a:endParaRPr>
          </a:p>
          <a:p>
            <a:pPr marL="254000" marR="0" lvl="0" indent="-304800" algn="l" rtl="0">
              <a:lnSpc>
                <a:spcPts val="3300"/>
              </a:lnSpc>
              <a:spcBef>
                <a:spcPts val="300"/>
              </a:spcBef>
              <a:spcAft>
                <a:spcPts val="0"/>
              </a:spcAft>
              <a:buClr>
                <a:srgbClr val="666666"/>
              </a:buClr>
              <a:buSzPts val="2400"/>
              <a:buFont typeface="Calibri"/>
              <a:buChar char="•"/>
            </a:pPr>
            <a:r>
              <a:rPr lang="en-GB" sz="2400" dirty="0">
                <a:solidFill>
                  <a:srgbClr val="666666"/>
                </a:solidFill>
                <a:latin typeface="Times New Roman" panose="02020603050405020304" pitchFamily="18" charset="0"/>
                <a:ea typeface="Calibri"/>
                <a:cs typeface="Times New Roman" panose="02020603050405020304" pitchFamily="18" charset="0"/>
                <a:sym typeface="Calibri"/>
              </a:rPr>
              <a:t>Closer to the deadline we meet at the lab to finish details</a:t>
            </a:r>
            <a:endParaRPr sz="2400" dirty="0">
              <a:solidFill>
                <a:srgbClr val="666666"/>
              </a:solidFill>
              <a:latin typeface="Times New Roman" panose="02020603050405020304" pitchFamily="18" charset="0"/>
              <a:ea typeface="Calibri"/>
              <a:cs typeface="Times New Roman" panose="02020603050405020304" pitchFamily="18" charset="0"/>
              <a:sym typeface="Calibri"/>
            </a:endParaRPr>
          </a:p>
          <a:p>
            <a:pPr marL="254000" marR="0" lvl="0" indent="-304800" algn="l" rtl="0">
              <a:lnSpc>
                <a:spcPts val="3300"/>
              </a:lnSpc>
              <a:spcBef>
                <a:spcPts val="300"/>
              </a:spcBef>
              <a:spcAft>
                <a:spcPts val="0"/>
              </a:spcAft>
              <a:buClr>
                <a:srgbClr val="666666"/>
              </a:buClr>
              <a:buSzPts val="2400"/>
              <a:buFont typeface="Calibri"/>
              <a:buChar char="•"/>
            </a:pPr>
            <a:r>
              <a:rPr lang="en-GB" sz="2400" dirty="0">
                <a:solidFill>
                  <a:srgbClr val="666666"/>
                </a:solidFill>
                <a:latin typeface="Times New Roman" panose="02020603050405020304" pitchFamily="18" charset="0"/>
                <a:ea typeface="Calibri"/>
                <a:cs typeface="Times New Roman" panose="02020603050405020304" pitchFamily="18" charset="0"/>
                <a:sym typeface="Calibri"/>
              </a:rPr>
              <a:t>Code was tested every time we added a feature</a:t>
            </a:r>
            <a:endParaRPr sz="2400" dirty="0">
              <a:solidFill>
                <a:srgbClr val="666666"/>
              </a:solidFill>
              <a:latin typeface="Times New Roman" panose="02020603050405020304" pitchFamily="18" charset="0"/>
              <a:ea typeface="Calibri"/>
              <a:cs typeface="Times New Roman" panose="02020603050405020304" pitchFamily="18" charset="0"/>
              <a:sym typeface="Calibri"/>
            </a:endParaRPr>
          </a:p>
          <a:p>
            <a:pPr marL="254000" marR="0" lvl="0" indent="-304800" algn="l" rtl="0">
              <a:lnSpc>
                <a:spcPts val="3300"/>
              </a:lnSpc>
              <a:spcBef>
                <a:spcPts val="300"/>
              </a:spcBef>
              <a:spcAft>
                <a:spcPts val="0"/>
              </a:spcAft>
              <a:buClr>
                <a:srgbClr val="666666"/>
              </a:buClr>
              <a:buSzPts val="2400"/>
              <a:buFont typeface="Calibri"/>
              <a:buChar char="•"/>
            </a:pPr>
            <a:r>
              <a:rPr lang="en-GB" sz="2400" dirty="0">
                <a:solidFill>
                  <a:srgbClr val="666666"/>
                </a:solidFill>
                <a:latin typeface="Times New Roman" panose="02020603050405020304" pitchFamily="18" charset="0"/>
                <a:ea typeface="Calibri"/>
                <a:cs typeface="Times New Roman" panose="02020603050405020304" pitchFamily="18" charset="0"/>
                <a:sym typeface="Calibri"/>
              </a:rPr>
              <a:t>Used GitHub &amp; </a:t>
            </a:r>
            <a:r>
              <a:rPr lang="en-GB" sz="2400" dirty="0" err="1">
                <a:solidFill>
                  <a:srgbClr val="666666"/>
                </a:solidFill>
                <a:latin typeface="Times New Roman" panose="02020603050405020304" pitchFamily="18" charset="0"/>
                <a:ea typeface="Calibri"/>
                <a:cs typeface="Times New Roman" panose="02020603050405020304" pitchFamily="18" charset="0"/>
                <a:sym typeface="Calibri"/>
              </a:rPr>
              <a:t>Gitee</a:t>
            </a:r>
            <a:r>
              <a:rPr lang="en-GB" sz="2400" dirty="0">
                <a:solidFill>
                  <a:srgbClr val="666666"/>
                </a:solidFill>
                <a:latin typeface="Times New Roman" panose="02020603050405020304" pitchFamily="18" charset="0"/>
                <a:ea typeface="Calibri"/>
                <a:cs typeface="Times New Roman" panose="02020603050405020304" pitchFamily="18" charset="0"/>
                <a:sym typeface="Calibri"/>
              </a:rPr>
              <a:t> during process to keep updated and track versions</a:t>
            </a:r>
            <a:endParaRPr sz="2400" dirty="0">
              <a:solidFill>
                <a:srgbClr val="666666"/>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80000"/>
              </a:lnSpc>
              <a:spcBef>
                <a:spcPts val="300"/>
              </a:spcBef>
              <a:spcAft>
                <a:spcPts val="0"/>
              </a:spcAft>
              <a:buNone/>
            </a:pPr>
            <a:endParaRPr sz="2000" dirty="0">
              <a:solidFill>
                <a:srgbClr val="666666"/>
              </a:solidFill>
              <a:latin typeface="Calibri"/>
              <a:ea typeface="Calibri"/>
              <a:cs typeface="Calibri"/>
              <a:sym typeface="Calibri"/>
            </a:endParaRPr>
          </a:p>
        </p:txBody>
      </p:sp>
      <p:sp>
        <p:nvSpPr>
          <p:cNvPr id="6" name="矩形 5">
            <a:extLst>
              <a:ext uri="{FF2B5EF4-FFF2-40B4-BE49-F238E27FC236}">
                <a16:creationId xmlns:a16="http://schemas.microsoft.com/office/drawing/2014/main" id="{E52F3785-ED32-44CD-B5A1-AF011E7B3803}"/>
              </a:ext>
            </a:extLst>
          </p:cNvPr>
          <p:cNvSpPr/>
          <p:nvPr/>
        </p:nvSpPr>
        <p:spPr>
          <a:xfrm>
            <a:off x="520564" y="183107"/>
            <a:ext cx="463460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Implementation Process</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2E209C16-3DA9-4F1D-B564-040A1D3D3057}"/>
              </a:ext>
            </a:extLst>
          </p:cNvPr>
          <p:cNvCxnSpPr>
            <a:cxnSpLocks/>
          </p:cNvCxnSpPr>
          <p:nvPr/>
        </p:nvCxnSpPr>
        <p:spPr>
          <a:xfrm>
            <a:off x="520564" y="829438"/>
            <a:ext cx="4634602"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A3E3A879-BE9D-47A6-A608-77F5170301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10" name="矩形 9">
            <a:extLst>
              <a:ext uri="{FF2B5EF4-FFF2-40B4-BE49-F238E27FC236}">
                <a16:creationId xmlns:a16="http://schemas.microsoft.com/office/drawing/2014/main" id="{2B58111B-7ECB-438C-B426-A6048C4032FB}"/>
              </a:ext>
            </a:extLst>
          </p:cNvPr>
          <p:cNvSpPr/>
          <p:nvPr/>
        </p:nvSpPr>
        <p:spPr>
          <a:xfrm>
            <a:off x="520564" y="3120764"/>
            <a:ext cx="5959965" cy="646331"/>
          </a:xfrm>
          <a:prstGeom prst="rect">
            <a:avLst/>
          </a:prstGeom>
        </p:spPr>
        <p:txBody>
          <a:bodyPr wrap="none">
            <a:spAutoFit/>
          </a:bodyPr>
          <a:lstStyle/>
          <a:p>
            <a:pPr lvl="0">
              <a:defRPr/>
            </a:pPr>
            <a:r>
              <a:rPr lang="en-US" altLang="zh-CN" sz="3600" dirty="0">
                <a:solidFill>
                  <a:srgbClr val="4F5261"/>
                </a:solidFill>
                <a:latin typeface="Times New Roman" panose="02020603050405020304" pitchFamily="18" charset="0"/>
                <a:ea typeface="MComic PRC Medium" panose="00000500000000000000" pitchFamily="2" charset="-122"/>
                <a:cs typeface="Times New Roman" panose="02020603050405020304" pitchFamily="18" charset="0"/>
              </a:rPr>
              <a:t>Implementation: Who did what</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11" name="直接连接符 10">
            <a:extLst>
              <a:ext uri="{FF2B5EF4-FFF2-40B4-BE49-F238E27FC236}">
                <a16:creationId xmlns:a16="http://schemas.microsoft.com/office/drawing/2014/main" id="{85DA0C40-037F-4544-877D-D61644A39BFF}"/>
              </a:ext>
            </a:extLst>
          </p:cNvPr>
          <p:cNvCxnSpPr>
            <a:cxnSpLocks/>
          </p:cNvCxnSpPr>
          <p:nvPr/>
        </p:nvCxnSpPr>
        <p:spPr>
          <a:xfrm>
            <a:off x="520564" y="3791047"/>
            <a:ext cx="5827684"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sp>
        <p:nvSpPr>
          <p:cNvPr id="13" name="Google Shape;551;p66">
            <a:extLst>
              <a:ext uri="{FF2B5EF4-FFF2-40B4-BE49-F238E27FC236}">
                <a16:creationId xmlns:a16="http://schemas.microsoft.com/office/drawing/2014/main" id="{8DF7F95D-911B-48B4-B056-A890F0978481}"/>
              </a:ext>
            </a:extLst>
          </p:cNvPr>
          <p:cNvSpPr txBox="1"/>
          <p:nvPr/>
        </p:nvSpPr>
        <p:spPr>
          <a:xfrm>
            <a:off x="84083" y="3768958"/>
            <a:ext cx="12149958" cy="3499943"/>
          </a:xfrm>
          <a:prstGeom prst="rect">
            <a:avLst/>
          </a:prstGeom>
          <a:noFill/>
          <a:ln>
            <a:noFill/>
          </a:ln>
        </p:spPr>
        <p:txBody>
          <a:bodyPr spcFirstLastPara="1" wrap="square" lIns="68575" tIns="68575" rIns="68575" bIns="68575" anchor="t" anchorCtr="0">
            <a:noAutofit/>
          </a:bodyPr>
          <a:lstStyle/>
          <a:p>
            <a:pPr marL="457200" marR="0" lvl="0" indent="-381000" algn="l" rtl="0">
              <a:lnSpc>
                <a:spcPts val="3300"/>
              </a:lnSpc>
              <a:spcBef>
                <a:spcPts val="300"/>
              </a:spcBef>
              <a:spcAft>
                <a:spcPts val="0"/>
              </a:spcAft>
              <a:buClr>
                <a:srgbClr val="666666"/>
              </a:buClr>
              <a:buSzPts val="2400"/>
              <a:buFont typeface="Calibri"/>
              <a:buChar char="●"/>
            </a:pPr>
            <a:r>
              <a:rPr lang="en-GB" sz="2400" dirty="0" err="1">
                <a:solidFill>
                  <a:srgbClr val="666666"/>
                </a:solidFill>
                <a:latin typeface="Times New Roman" panose="02020603050405020304" pitchFamily="18" charset="0"/>
                <a:cs typeface="Times New Roman" panose="02020603050405020304" pitchFamily="18" charset="0"/>
                <a:sym typeface="Calibri"/>
              </a:rPr>
              <a:t>Shiwei</a:t>
            </a:r>
            <a:r>
              <a:rPr lang="en-GB" sz="2400" dirty="0">
                <a:solidFill>
                  <a:srgbClr val="666666"/>
                </a:solidFill>
                <a:latin typeface="Times New Roman" panose="02020603050405020304" pitchFamily="18" charset="0"/>
                <a:cs typeface="Times New Roman" panose="02020603050405020304" pitchFamily="18" charset="0"/>
                <a:sym typeface="Calibri"/>
              </a:rPr>
              <a:t>: </a:t>
            </a:r>
            <a:r>
              <a:rPr lang="en-US" sz="2400" dirty="0">
                <a:solidFill>
                  <a:srgbClr val="666666"/>
                </a:solidFill>
                <a:latin typeface="Times New Roman" panose="02020603050405020304" pitchFamily="18" charset="0"/>
                <a:cs typeface="Times New Roman" panose="02020603050405020304" pitchFamily="18" charset="0"/>
                <a:sym typeface="Calibri"/>
              </a:rPr>
              <a:t>M</a:t>
            </a:r>
            <a:r>
              <a:rPr lang="en-US" altLang="zh-CN" sz="2400" dirty="0">
                <a:solidFill>
                  <a:srgbClr val="666666"/>
                </a:solidFill>
                <a:latin typeface="Times New Roman" panose="02020603050405020304" pitchFamily="18" charset="0"/>
                <a:cs typeface="Times New Roman" panose="02020603050405020304" pitchFamily="18" charset="0"/>
                <a:sym typeface="Calibri"/>
              </a:rPr>
              <a:t>odels with animation, </a:t>
            </a:r>
            <a:r>
              <a:rPr lang="en-GB" sz="2400" dirty="0">
                <a:solidFill>
                  <a:srgbClr val="666666"/>
                </a:solidFill>
                <a:latin typeface="Times New Roman" panose="02020603050405020304" pitchFamily="18" charset="0"/>
                <a:cs typeface="Times New Roman" panose="02020603050405020304" pitchFamily="18" charset="0"/>
                <a:sym typeface="Calibri"/>
              </a:rPr>
              <a:t>maps exploration, collision &amp; talk logic, effects and lights</a:t>
            </a:r>
            <a:endParaRPr sz="2400" dirty="0">
              <a:solidFill>
                <a:srgbClr val="666666"/>
              </a:solidFill>
              <a:latin typeface="Times New Roman" panose="02020603050405020304" pitchFamily="18" charset="0"/>
              <a:cs typeface="Times New Roman" panose="02020603050405020304" pitchFamily="18" charset="0"/>
              <a:sym typeface="Calibri"/>
            </a:endParaRPr>
          </a:p>
          <a:p>
            <a:pPr marL="457200" lvl="0" indent="-381000">
              <a:lnSpc>
                <a:spcPts val="3300"/>
              </a:lnSpc>
              <a:buClr>
                <a:srgbClr val="666666"/>
              </a:buClr>
              <a:buSzPts val="2400"/>
              <a:buFont typeface="Calibri"/>
              <a:buChar char="●"/>
            </a:pPr>
            <a:r>
              <a:rPr lang="en-GB" sz="2400" dirty="0" err="1">
                <a:solidFill>
                  <a:srgbClr val="666666"/>
                </a:solidFill>
                <a:latin typeface="Times New Roman" panose="02020603050405020304" pitchFamily="18" charset="0"/>
                <a:cs typeface="Times New Roman" panose="02020603050405020304" pitchFamily="18" charset="0"/>
                <a:sym typeface="Calibri"/>
              </a:rPr>
              <a:t>Gaolin</a:t>
            </a:r>
            <a:r>
              <a:rPr lang="en-GB" sz="2400" dirty="0">
                <a:solidFill>
                  <a:srgbClr val="666666"/>
                </a:solidFill>
                <a:latin typeface="Times New Roman" panose="02020603050405020304" pitchFamily="18" charset="0"/>
                <a:cs typeface="Times New Roman" panose="02020603050405020304" pitchFamily="18" charset="0"/>
                <a:sym typeface="Calibri"/>
              </a:rPr>
              <a:t>: GUI systems, storyline trigger, Mini map, Interlude animation</a:t>
            </a:r>
            <a:endParaRPr sz="2400" dirty="0">
              <a:solidFill>
                <a:srgbClr val="666666"/>
              </a:solidFill>
              <a:latin typeface="Times New Roman" panose="02020603050405020304" pitchFamily="18" charset="0"/>
              <a:cs typeface="Times New Roman" panose="02020603050405020304" pitchFamily="18" charset="0"/>
              <a:sym typeface="Calibri"/>
            </a:endParaRPr>
          </a:p>
          <a:p>
            <a:pPr marL="457200" marR="0" lvl="0" indent="-381000" algn="l" rtl="0">
              <a:lnSpc>
                <a:spcPts val="3300"/>
              </a:lnSpc>
              <a:spcBef>
                <a:spcPts val="0"/>
              </a:spcBef>
              <a:spcAft>
                <a:spcPts val="0"/>
              </a:spcAft>
              <a:buClr>
                <a:srgbClr val="666666"/>
              </a:buClr>
              <a:buSzPts val="2400"/>
              <a:buFont typeface="Calibri"/>
              <a:buChar char="●"/>
            </a:pPr>
            <a:r>
              <a:rPr lang="en-GB" sz="2400" dirty="0" err="1">
                <a:solidFill>
                  <a:srgbClr val="666666"/>
                </a:solidFill>
                <a:latin typeface="Times New Roman" panose="02020603050405020304" pitchFamily="18" charset="0"/>
                <a:cs typeface="Times New Roman" panose="02020603050405020304" pitchFamily="18" charset="0"/>
                <a:sym typeface="Calibri"/>
              </a:rPr>
              <a:t>Zouzhang</a:t>
            </a:r>
            <a:r>
              <a:rPr lang="en-GB" sz="2400" dirty="0">
                <a:solidFill>
                  <a:srgbClr val="666666"/>
                </a:solidFill>
                <a:latin typeface="Times New Roman" panose="02020603050405020304" pitchFamily="18" charset="0"/>
                <a:cs typeface="Times New Roman" panose="02020603050405020304" pitchFamily="18" charset="0"/>
                <a:sym typeface="Calibri"/>
              </a:rPr>
              <a:t>: Battle design, Card design, equipment design, gameplay, storage system</a:t>
            </a:r>
            <a:endParaRPr sz="2400" dirty="0">
              <a:solidFill>
                <a:srgbClr val="666666"/>
              </a:solidFill>
              <a:latin typeface="Times New Roman" panose="02020603050405020304" pitchFamily="18" charset="0"/>
              <a:cs typeface="Times New Roman" panose="02020603050405020304" pitchFamily="18" charset="0"/>
              <a:sym typeface="Calibri"/>
            </a:endParaRPr>
          </a:p>
          <a:p>
            <a:pPr marL="457200" marR="0" lvl="0" indent="-381000" algn="l" rtl="0">
              <a:lnSpc>
                <a:spcPts val="3300"/>
              </a:lnSpc>
              <a:spcBef>
                <a:spcPts val="0"/>
              </a:spcBef>
              <a:spcAft>
                <a:spcPts val="0"/>
              </a:spcAft>
              <a:buClr>
                <a:srgbClr val="666666"/>
              </a:buClr>
              <a:buSzPts val="2400"/>
              <a:buFont typeface="Calibri"/>
              <a:buChar char="●"/>
            </a:pPr>
            <a:r>
              <a:rPr lang="en-GB" sz="2400" dirty="0" err="1">
                <a:solidFill>
                  <a:srgbClr val="666666"/>
                </a:solidFill>
                <a:latin typeface="Times New Roman" panose="02020603050405020304" pitchFamily="18" charset="0"/>
                <a:cs typeface="Times New Roman" panose="02020603050405020304" pitchFamily="18" charset="0"/>
                <a:sym typeface="Calibri"/>
              </a:rPr>
              <a:t>Yirun</a:t>
            </a:r>
            <a:r>
              <a:rPr lang="en-GB" sz="2400" dirty="0">
                <a:solidFill>
                  <a:srgbClr val="666666"/>
                </a:solidFill>
                <a:latin typeface="Times New Roman" panose="02020603050405020304" pitchFamily="18" charset="0"/>
                <a:cs typeface="Times New Roman" panose="02020603050405020304" pitchFamily="18" charset="0"/>
                <a:sym typeface="Calibri"/>
              </a:rPr>
              <a:t>: Battle design, Card design, gameplay, equipment design, monster feature</a:t>
            </a:r>
            <a:endParaRPr sz="2400" dirty="0">
              <a:solidFill>
                <a:srgbClr val="666666"/>
              </a:solidFill>
              <a:latin typeface="Times New Roman" panose="02020603050405020304" pitchFamily="18" charset="0"/>
              <a:cs typeface="Times New Roman" panose="02020603050405020304" pitchFamily="18" charset="0"/>
              <a:sym typeface="Calibri"/>
            </a:endParaRPr>
          </a:p>
          <a:p>
            <a:pPr marL="457200" marR="0" lvl="0" indent="-381000" algn="l" rtl="0">
              <a:lnSpc>
                <a:spcPts val="3300"/>
              </a:lnSpc>
              <a:spcBef>
                <a:spcPts val="0"/>
              </a:spcBef>
              <a:spcAft>
                <a:spcPts val="0"/>
              </a:spcAft>
              <a:buClr>
                <a:srgbClr val="666666"/>
              </a:buClr>
              <a:buSzPts val="2400"/>
              <a:buFont typeface="Calibri"/>
              <a:buChar char="●"/>
            </a:pPr>
            <a:r>
              <a:rPr lang="en-GB" sz="2400" dirty="0">
                <a:solidFill>
                  <a:srgbClr val="666666"/>
                </a:solidFill>
                <a:latin typeface="Times New Roman" panose="02020603050405020304" pitchFamily="18" charset="0"/>
                <a:cs typeface="Times New Roman" panose="02020603050405020304" pitchFamily="18" charset="0"/>
                <a:sym typeface="Calibri"/>
              </a:rPr>
              <a:t>Kangcheng: Model initialize, model adjust, GUI design, chest design, </a:t>
            </a:r>
            <a:r>
              <a:rPr lang="en-US" sz="2400" dirty="0">
                <a:solidFill>
                  <a:srgbClr val="666666"/>
                </a:solidFill>
                <a:latin typeface="Times New Roman" panose="02020603050405020304" pitchFamily="18" charset="0"/>
                <a:cs typeface="Times New Roman" panose="02020603050405020304" pitchFamily="18" charset="0"/>
                <a:sym typeface="Calibri"/>
              </a:rPr>
              <a:t> test and modify</a:t>
            </a:r>
          </a:p>
          <a:p>
            <a:pPr marL="457200" marR="0" lvl="0" indent="-381000" algn="l" rtl="0">
              <a:lnSpc>
                <a:spcPts val="3300"/>
              </a:lnSpc>
              <a:spcBef>
                <a:spcPts val="0"/>
              </a:spcBef>
              <a:spcAft>
                <a:spcPts val="0"/>
              </a:spcAft>
              <a:buClr>
                <a:srgbClr val="666666"/>
              </a:buClr>
              <a:buSzPts val="2400"/>
              <a:buFont typeface="Calibri"/>
              <a:buChar char="●"/>
            </a:pPr>
            <a:r>
              <a:rPr lang="en-US" sz="2400" dirty="0" err="1">
                <a:solidFill>
                  <a:srgbClr val="666666"/>
                </a:solidFill>
                <a:latin typeface="Times New Roman" panose="02020603050405020304" pitchFamily="18" charset="0"/>
                <a:cs typeface="Times New Roman" panose="02020603050405020304" pitchFamily="18" charset="0"/>
                <a:sym typeface="Calibri"/>
              </a:rPr>
              <a:t>Yuxuan</a:t>
            </a:r>
            <a:r>
              <a:rPr lang="en-US" sz="2400" dirty="0">
                <a:solidFill>
                  <a:srgbClr val="666666"/>
                </a:solidFill>
                <a:latin typeface="Times New Roman" panose="02020603050405020304" pitchFamily="18" charset="0"/>
                <a:cs typeface="Times New Roman" panose="02020603050405020304" pitchFamily="18" charset="0"/>
                <a:sym typeface="Calibri"/>
              </a:rPr>
              <a:t>: Panels design, map design, texture modify</a:t>
            </a:r>
          </a:p>
          <a:p>
            <a:pPr marL="457200" marR="0" lvl="0" indent="-381000" algn="l" rtl="0">
              <a:lnSpc>
                <a:spcPts val="3300"/>
              </a:lnSpc>
              <a:spcBef>
                <a:spcPts val="0"/>
              </a:spcBef>
              <a:spcAft>
                <a:spcPts val="0"/>
              </a:spcAft>
              <a:buClr>
                <a:srgbClr val="666666"/>
              </a:buClr>
              <a:buSzPts val="2400"/>
              <a:buFont typeface="Calibri"/>
              <a:buChar char="●"/>
            </a:pPr>
            <a:r>
              <a:rPr lang="en-GB" sz="2400" dirty="0">
                <a:solidFill>
                  <a:srgbClr val="666666"/>
                </a:solidFill>
                <a:latin typeface="Times New Roman" panose="02020603050405020304" pitchFamily="18" charset="0"/>
                <a:cs typeface="Times New Roman" panose="02020603050405020304" pitchFamily="18" charset="0"/>
                <a:sym typeface="Calibri"/>
              </a:rPr>
              <a:t>Everyone: Debugging and improvements</a:t>
            </a:r>
            <a:endParaRPr sz="2400" dirty="0">
              <a:solidFill>
                <a:srgbClr val="666666"/>
              </a:solidFill>
              <a:latin typeface="Times New Roman" panose="02020603050405020304" pitchFamily="18" charset="0"/>
              <a:cs typeface="Times New Roman" panose="02020603050405020304" pitchFamily="18" charset="0"/>
              <a:sym typeface="Calibri"/>
            </a:endParaRPr>
          </a:p>
        </p:txBody>
      </p:sp>
    </p:spTree>
    <p:extLst>
      <p:ext uri="{BB962C8B-B14F-4D97-AF65-F5344CB8AC3E}">
        <p14:creationId xmlns:p14="http://schemas.microsoft.com/office/powerpoint/2010/main" val="3383199188"/>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CB6C2"/>
        </a:solidFill>
        <a:effectLst/>
      </p:bgPr>
    </p:bg>
    <p:spTree>
      <p:nvGrpSpPr>
        <p:cNvPr id="1" name=""/>
        <p:cNvGrpSpPr/>
        <p:nvPr/>
      </p:nvGrpSpPr>
      <p:grpSpPr>
        <a:xfrm>
          <a:off x="0" y="0"/>
          <a:ext cx="0" cy="0"/>
          <a:chOff x="0" y="0"/>
          <a:chExt cx="0" cy="0"/>
        </a:xfrm>
      </p:grpSpPr>
      <p:sp>
        <p:nvSpPr>
          <p:cNvPr id="2630" name="矩形 2629"/>
          <p:cNvSpPr/>
          <p:nvPr/>
        </p:nvSpPr>
        <p:spPr>
          <a:xfrm>
            <a:off x="4165854" y="1870097"/>
            <a:ext cx="3943431" cy="288826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文本框 1"/>
          <p:cNvSpPr txBox="1"/>
          <p:nvPr/>
        </p:nvSpPr>
        <p:spPr>
          <a:xfrm>
            <a:off x="5123743" y="1752178"/>
            <a:ext cx="2157068"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000" b="1" i="0" u="none" strike="noStrike" kern="1200" cap="none" spc="0" normalizeH="0" baseline="0" noProof="0" dirty="0">
                <a:ln>
                  <a:noFill/>
                </a:ln>
                <a:solidFill>
                  <a:srgbClr val="4F5261">
                    <a:alpha val="45000"/>
                  </a:srgbClr>
                </a:solidFill>
                <a:effectLst/>
                <a:uLnTx/>
                <a:uFillTx/>
                <a:latin typeface="Microsoft JhengHei UI" panose="020B0604030504040204" pitchFamily="34" charset="-120"/>
                <a:ea typeface="Microsoft JhengHei UI" panose="020B0604030504040204" pitchFamily="34" charset="-120"/>
                <a:cs typeface="+mn-cs"/>
              </a:rPr>
              <a:t>04</a:t>
            </a:r>
            <a:endParaRPr kumimoji="0" lang="zh-CN" altLang="en-US" sz="13000" b="1" i="0" u="none" strike="noStrike" kern="1200" cap="none" spc="0" normalizeH="0" baseline="0" noProof="0" dirty="0">
              <a:ln>
                <a:noFill/>
              </a:ln>
              <a:solidFill>
                <a:srgbClr val="4F5261">
                  <a:alpha val="45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 name="文本框 2"/>
          <p:cNvSpPr txBox="1"/>
          <p:nvPr/>
        </p:nvSpPr>
        <p:spPr>
          <a:xfrm>
            <a:off x="3077328" y="3845059"/>
            <a:ext cx="6249898" cy="769441"/>
          </a:xfrm>
          <a:prstGeom prst="rect">
            <a:avLst/>
          </a:prstGeom>
          <a:noFill/>
        </p:spPr>
        <p:txBody>
          <a:bodyPr wrap="square" rtlCol="0">
            <a:spAutoFit/>
          </a:bodyPr>
          <a:lstStyle/>
          <a:p>
            <a:pPr lvl="0" algn="ctr">
              <a:defRPr/>
            </a:pPr>
            <a:r>
              <a:rPr lang="en-US" altLang="zh-CN" sz="4400" dirty="0">
                <a:solidFill>
                  <a:srgbClr val="4F5261"/>
                </a:solidFill>
                <a:ea typeface="MComic PRC Medium" panose="00000500000000000000" pitchFamily="2" charset="-122"/>
              </a:rPr>
              <a:t>User Testing and Results</a:t>
            </a:r>
            <a:endParaRPr lang="zh-CN" altLang="en-US" sz="4400" dirty="0">
              <a:solidFill>
                <a:srgbClr val="4F5261"/>
              </a:solidFill>
              <a:ea typeface="MComic PRC Medium" panose="00000500000000000000" pitchFamily="2" charset="-122"/>
            </a:endParaRPr>
          </a:p>
        </p:txBody>
      </p:sp>
      <p:pic>
        <p:nvPicPr>
          <p:cNvPr id="8" name="图片 7">
            <a:extLst>
              <a:ext uri="{FF2B5EF4-FFF2-40B4-BE49-F238E27FC236}">
                <a16:creationId xmlns:a16="http://schemas.microsoft.com/office/drawing/2014/main" id="{F70241C0-99CA-406B-922A-F379FB7CBD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Tree>
    <p:extLst>
      <p:ext uri="{BB962C8B-B14F-4D97-AF65-F5344CB8AC3E}">
        <p14:creationId xmlns:p14="http://schemas.microsoft.com/office/powerpoint/2010/main" val="1434359849"/>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mph" presetSubtype="0" fill="hold" grpId="0" nodeType="afterEffect">
                                  <p:stCondLst>
                                    <p:cond delay="0"/>
                                  </p:stCondLst>
                                  <p:iterate type="lt">
                                    <p:tmPct val="4000"/>
                                  </p:iterate>
                                  <p:childTnLst>
                                    <p:set>
                                      <p:cBhvr override="childStyle">
                                        <p:cTn id="10" dur="1000" fill="hold"/>
                                        <p:tgtEl>
                                          <p:spTgt spid="3"/>
                                        </p:tgtEl>
                                        <p:attrNameLst>
                                          <p:attrName>style.color</p:attrName>
                                        </p:attrNameLst>
                                      </p:cBhvr>
                                      <p:to>
                                        <p:clrVal>
                                          <a:srgbClr val="E5E5E0"/>
                                        </p:clrVal>
                                      </p:to>
                                    </p:set>
                                    <p:set>
                                      <p:cBhvr>
                                        <p:cTn id="11" dur="1000" fill="hold"/>
                                        <p:tgtEl>
                                          <p:spTgt spid="3"/>
                                        </p:tgtEl>
                                        <p:attrNameLst>
                                          <p:attrName>fillcolor</p:attrName>
                                        </p:attrNameLst>
                                      </p:cBhvr>
                                      <p:to>
                                        <p:clrVal>
                                          <a:srgbClr val="E5E5E0"/>
                                        </p:clrVal>
                                      </p:to>
                                    </p:set>
                                    <p:set>
                                      <p:cBhvr>
                                        <p:cTn id="12" dur="1000" fill="hold"/>
                                        <p:tgtEl>
                                          <p:spTgt spid="3"/>
                                        </p:tgtEl>
                                        <p:attrNameLst>
                                          <p:attrName>fill.type</p:attrName>
                                        </p:attrNameLst>
                                      </p:cBhvr>
                                      <p:to>
                                        <p:strVal val="solid"/>
                                      </p:to>
                                    </p:set>
                                  </p:childTnLst>
                                </p:cTn>
                              </p:par>
                            </p:childTnLst>
                          </p:cTn>
                        </p:par>
                        <p:par>
                          <p:cTn id="13" fill="hold">
                            <p:stCondLst>
                              <p:cond delay="2300"/>
                            </p:stCondLst>
                            <p:childTnLst>
                              <p:par>
                                <p:cTn id="14" presetID="16" presetClass="emph" presetSubtype="0" fill="hold" grpId="1" nodeType="afterEffect">
                                  <p:stCondLst>
                                    <p:cond delay="0"/>
                                  </p:stCondLst>
                                  <p:iterate type="lt">
                                    <p:tmPct val="4000"/>
                                  </p:iterate>
                                  <p:childTnLst>
                                    <p:set>
                                      <p:cBhvr override="childStyle">
                                        <p:cTn id="15" dur="1000" fill="hold"/>
                                        <p:tgtEl>
                                          <p:spTgt spid="3"/>
                                        </p:tgtEl>
                                        <p:attrNameLst>
                                          <p:attrName>style.color</p:attrName>
                                        </p:attrNameLst>
                                      </p:cBhvr>
                                      <p:to>
                                        <p:clrVal>
                                          <a:srgbClr val="4F5261"/>
                                        </p:clrVal>
                                      </p:to>
                                    </p:set>
                                    <p:set>
                                      <p:cBhvr>
                                        <p:cTn id="16" dur="1000" fill="hold"/>
                                        <p:tgtEl>
                                          <p:spTgt spid="3"/>
                                        </p:tgtEl>
                                        <p:attrNameLst>
                                          <p:attrName>fillcolor</p:attrName>
                                        </p:attrNameLst>
                                      </p:cBhvr>
                                      <p:to>
                                        <p:clrVal>
                                          <a:srgbClr val="4F5261"/>
                                        </p:clrVal>
                                      </p:to>
                                    </p:set>
                                    <p:set>
                                      <p:cBhvr>
                                        <p:cTn id="17" dur="1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70EFE6E1-3E50-4687-9F73-549BC85C80E3}"/>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33" name="图片 32">
            <a:extLst>
              <a:ext uri="{FF2B5EF4-FFF2-40B4-BE49-F238E27FC236}">
                <a16:creationId xmlns:a16="http://schemas.microsoft.com/office/drawing/2014/main" id="{D1789F90-EF4A-4447-93BC-1ABDDBE348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9" name="图片 8">
            <a:extLst>
              <a:ext uri="{FF2B5EF4-FFF2-40B4-BE49-F238E27FC236}">
                <a16:creationId xmlns:a16="http://schemas.microsoft.com/office/drawing/2014/main" id="{7DF0EEA6-8B6B-4E55-A3BA-45D60A789DBF}"/>
              </a:ext>
            </a:extLst>
          </p:cNvPr>
          <p:cNvPicPr>
            <a:picLocks noChangeAspect="1"/>
          </p:cNvPicPr>
          <p:nvPr/>
        </p:nvPicPr>
        <p:blipFill>
          <a:blip r:embed="rId5"/>
          <a:stretch>
            <a:fillRect/>
          </a:stretch>
        </p:blipFill>
        <p:spPr>
          <a:xfrm>
            <a:off x="5670270" y="2987048"/>
            <a:ext cx="6195909" cy="3677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矩形 37">
            <a:extLst>
              <a:ext uri="{FF2B5EF4-FFF2-40B4-BE49-F238E27FC236}">
                <a16:creationId xmlns:a16="http://schemas.microsoft.com/office/drawing/2014/main" id="{7C1EB58F-56B6-44F0-81DE-743A7781EA43}"/>
              </a:ext>
            </a:extLst>
          </p:cNvPr>
          <p:cNvSpPr/>
          <p:nvPr/>
        </p:nvSpPr>
        <p:spPr>
          <a:xfrm>
            <a:off x="418964" y="101827"/>
            <a:ext cx="753283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Game Packaging &amp; Game live playing</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39" name="直接连接符 38">
            <a:extLst>
              <a:ext uri="{FF2B5EF4-FFF2-40B4-BE49-F238E27FC236}">
                <a16:creationId xmlns:a16="http://schemas.microsoft.com/office/drawing/2014/main" id="{59B094D3-BAF2-4EB2-A9A6-E428900BBC96}"/>
              </a:ext>
            </a:extLst>
          </p:cNvPr>
          <p:cNvCxnSpPr>
            <a:cxnSpLocks/>
          </p:cNvCxnSpPr>
          <p:nvPr/>
        </p:nvCxnSpPr>
        <p:spPr>
          <a:xfrm>
            <a:off x="520564" y="829438"/>
            <a:ext cx="7119756"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sp>
        <p:nvSpPr>
          <p:cNvPr id="40" name="Google Shape;565;p68">
            <a:extLst>
              <a:ext uri="{FF2B5EF4-FFF2-40B4-BE49-F238E27FC236}">
                <a16:creationId xmlns:a16="http://schemas.microsoft.com/office/drawing/2014/main" id="{495067AA-EBEC-446A-967D-5F191AADA2F6}"/>
              </a:ext>
            </a:extLst>
          </p:cNvPr>
          <p:cNvSpPr txBox="1"/>
          <p:nvPr/>
        </p:nvSpPr>
        <p:spPr>
          <a:xfrm>
            <a:off x="5892799" y="1236898"/>
            <a:ext cx="6299200" cy="1464712"/>
          </a:xfrm>
          <a:prstGeom prst="rect">
            <a:avLst/>
          </a:prstGeom>
          <a:noFill/>
          <a:ln>
            <a:noFill/>
          </a:ln>
        </p:spPr>
        <p:txBody>
          <a:bodyPr spcFirstLastPara="1" wrap="square" lIns="68575" tIns="68575" rIns="68575" bIns="68575" anchor="t" anchorCtr="0">
            <a:noAutofit/>
          </a:bodyPr>
          <a:lstStyle/>
          <a:p>
            <a:pPr marL="254000" marR="0" lvl="0" indent="-304800" algn="l" defTabSz="914400" rtl="0" eaLnBrk="1" fontAlgn="auto" latinLnBrk="0" hangingPunct="1">
              <a:lnSpc>
                <a:spcPts val="3400"/>
              </a:lnSpc>
              <a:spcBef>
                <a:spcPts val="0"/>
              </a:spcBef>
              <a:spcAft>
                <a:spcPts val="0"/>
              </a:spcAft>
              <a:buClr>
                <a:srgbClr val="666666"/>
              </a:buClr>
              <a:buSzPts val="2400"/>
              <a:buFontTx/>
              <a:buChar char="•"/>
              <a:tabLst/>
              <a:defRPr/>
            </a:pPr>
            <a:r>
              <a:rPr kumimoji="0" lang="en-US" altLang="zh-CN" sz="2400" b="0" i="0" u="none" strike="noStrike" kern="1200" cap="none" spc="0" normalizeH="0" baseline="0" noProof="0" dirty="0">
                <a:ln>
                  <a:noFill/>
                </a:ln>
                <a:solidFill>
                  <a:srgbClr val="666666"/>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alibri"/>
              </a:rPr>
              <a:t>Among 20</a:t>
            </a:r>
            <a:r>
              <a:rPr kumimoji="0" lang="en-GB" sz="24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 </a:t>
            </a:r>
            <a:r>
              <a:rPr kumimoji="0" lang="en-US" altLang="zh-CN" sz="2400" b="0" i="0" u="none" strike="noStrike" kern="1200" cap="none" spc="0" normalizeH="0" baseline="0" noProof="0" dirty="0">
                <a:ln>
                  <a:noFill/>
                </a:ln>
                <a:solidFill>
                  <a:srgbClr val="666666"/>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alibri"/>
              </a:rPr>
              <a:t>audiences</a:t>
            </a:r>
            <a:r>
              <a:rPr kumimoji="0" lang="en-GB" sz="24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 </a:t>
            </a:r>
            <a:r>
              <a:rPr kumimoji="0" lang="en-US" altLang="zh-CN" sz="2400" b="0" i="0" u="none" strike="noStrike" kern="1200" cap="none" spc="0" normalizeH="0" baseline="0" noProof="0" dirty="0">
                <a:ln>
                  <a:noFill/>
                </a:ln>
                <a:solidFill>
                  <a:srgbClr val="666666"/>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alibri"/>
              </a:rPr>
              <a:t>watch</a:t>
            </a:r>
            <a:r>
              <a:rPr kumimoji="0" lang="en-GB" sz="24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ed the game </a:t>
            </a:r>
            <a:r>
              <a:rPr kumimoji="0" lang="en-US" altLang="zh-CN" sz="2400" b="0" i="0" u="none" strike="noStrike" kern="1200" cap="none" spc="0" normalizeH="0" baseline="0" noProof="0" dirty="0">
                <a:ln>
                  <a:noFill/>
                </a:ln>
                <a:solidFill>
                  <a:srgbClr val="666666"/>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alibri"/>
              </a:rPr>
              <a:t>playing</a:t>
            </a:r>
          </a:p>
          <a:p>
            <a:pPr marL="254000" marR="0" lvl="0" indent="-304800" algn="l" defTabSz="914400" rtl="0" eaLnBrk="1" fontAlgn="auto" latinLnBrk="0" hangingPunct="1">
              <a:lnSpc>
                <a:spcPts val="3400"/>
              </a:lnSpc>
              <a:spcBef>
                <a:spcPts val="0"/>
              </a:spcBef>
              <a:spcAft>
                <a:spcPts val="0"/>
              </a:spcAft>
              <a:buClr>
                <a:srgbClr val="666666"/>
              </a:buClr>
              <a:buSzPts val="2400"/>
              <a:buFontTx/>
              <a:buChar char="•"/>
              <a:tabLst/>
              <a:defRPr/>
            </a:pPr>
            <a:r>
              <a:rPr kumimoji="0" lang="en-US" altLang="zh-CN" sz="2400" b="0" i="0" u="none" strike="noStrike" kern="1200" cap="none" spc="0" normalizeH="0" baseline="0" noProof="0" dirty="0">
                <a:ln>
                  <a:noFill/>
                </a:ln>
                <a:solidFill>
                  <a:srgbClr val="666666"/>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alibri"/>
              </a:rPr>
              <a:t>All the game elements are showed in 3 hours</a:t>
            </a:r>
            <a:endParaRPr kumimoji="0" sz="24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endParaRPr>
          </a:p>
          <a:p>
            <a:pPr marL="254000" marR="0" lvl="0" indent="-304800" algn="l" defTabSz="914400" rtl="0" eaLnBrk="1" fontAlgn="auto" latinLnBrk="0" hangingPunct="1">
              <a:lnSpc>
                <a:spcPts val="3400"/>
              </a:lnSpc>
              <a:spcBef>
                <a:spcPts val="0"/>
              </a:spcBef>
              <a:spcAft>
                <a:spcPts val="0"/>
              </a:spcAft>
              <a:buClr>
                <a:srgbClr val="666666"/>
              </a:buClr>
              <a:buSzPts val="2400"/>
              <a:buFontTx/>
              <a:buChar char="•"/>
              <a:tabLst/>
              <a:defRPr/>
            </a:pPr>
            <a:r>
              <a:rPr kumimoji="0" lang="en-US" altLang="zh-CN" sz="2400" b="0" i="0" u="none" strike="noStrike" kern="1200" cap="none" spc="0" normalizeH="0" baseline="0" noProof="0" dirty="0">
                <a:ln>
                  <a:noFill/>
                </a:ln>
                <a:solidFill>
                  <a:srgbClr val="666666"/>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alibri"/>
              </a:rPr>
              <a:t>Room popularity exceeds 1000</a:t>
            </a:r>
            <a:endParaRPr kumimoji="0" sz="24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endParaRPr>
          </a:p>
          <a:p>
            <a:pPr marL="254000" marR="0" lvl="0" indent="-152400" algn="l" defTabSz="914400" rtl="0" eaLnBrk="1" fontAlgn="auto" latinLnBrk="0" hangingPunct="1">
              <a:lnSpc>
                <a:spcPct val="80000"/>
              </a:lnSpc>
              <a:spcBef>
                <a:spcPts val="300"/>
              </a:spcBef>
              <a:spcAft>
                <a:spcPts val="0"/>
              </a:spcAft>
              <a:buClr>
                <a:prstClr val="black"/>
              </a:buClr>
              <a:buSzPts val="1500"/>
              <a:buFont typeface="Arial"/>
              <a:buNone/>
              <a:tabLst/>
              <a:defRPr/>
            </a:pPr>
            <a:endParaRPr kumimoji="0" sz="1500" b="0" i="0" u="none" strike="noStrike" kern="1200" cap="none" spc="0" normalizeH="0" baseline="0" noProof="0" dirty="0">
              <a:ln>
                <a:noFill/>
              </a:ln>
              <a:solidFill>
                <a:prstClr val="black"/>
              </a:solidFill>
              <a:effectLst/>
              <a:uLnTx/>
              <a:uFillTx/>
              <a:latin typeface="Calibri"/>
              <a:ea typeface="Calibri"/>
              <a:cs typeface="Calibri"/>
              <a:sym typeface="Calibri"/>
            </a:endParaRPr>
          </a:p>
          <a:p>
            <a:pPr marL="254000" marR="0" lvl="0" indent="-152400" algn="l" defTabSz="914400" rtl="0" eaLnBrk="1" fontAlgn="auto" latinLnBrk="0" hangingPunct="1">
              <a:lnSpc>
                <a:spcPct val="80000"/>
              </a:lnSpc>
              <a:spcBef>
                <a:spcPts val="300"/>
              </a:spcBef>
              <a:spcAft>
                <a:spcPts val="0"/>
              </a:spcAft>
              <a:buClr>
                <a:prstClr val="black"/>
              </a:buClr>
              <a:buSzPts val="1500"/>
              <a:buFont typeface="Arial"/>
              <a:buNone/>
              <a:tabLst/>
              <a:defRPr/>
            </a:pPr>
            <a:endParaRPr kumimoji="0" sz="1500" b="0" i="0" u="none" strike="noStrike" kern="1200" cap="none" spc="0" normalizeH="0" baseline="0" noProof="0" dirty="0">
              <a:ln>
                <a:noFill/>
              </a:ln>
              <a:solidFill>
                <a:srgbClr val="666666"/>
              </a:solidFill>
              <a:effectLst/>
              <a:uLnTx/>
              <a:uFillTx/>
              <a:latin typeface="Calibri"/>
              <a:ea typeface="Calibri"/>
              <a:cs typeface="Calibri"/>
              <a:sym typeface="Calibri"/>
            </a:endParaRPr>
          </a:p>
        </p:txBody>
      </p:sp>
      <p:pic>
        <p:nvPicPr>
          <p:cNvPr id="22" name="图片 21">
            <a:extLst>
              <a:ext uri="{FF2B5EF4-FFF2-40B4-BE49-F238E27FC236}">
                <a16:creationId xmlns:a16="http://schemas.microsoft.com/office/drawing/2014/main" id="{77A8E963-8429-4614-BAAF-7EFB54090B2F}"/>
              </a:ext>
            </a:extLst>
          </p:cNvPr>
          <p:cNvPicPr>
            <a:picLocks noChangeAspect="1"/>
          </p:cNvPicPr>
          <p:nvPr/>
        </p:nvPicPr>
        <p:blipFill>
          <a:blip r:embed="rId6"/>
          <a:stretch>
            <a:fillRect/>
          </a:stretch>
        </p:blipFill>
        <p:spPr>
          <a:xfrm>
            <a:off x="418964" y="5289765"/>
            <a:ext cx="4826659" cy="1081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4" name="Google Shape;565;p68">
            <a:extLst>
              <a:ext uri="{FF2B5EF4-FFF2-40B4-BE49-F238E27FC236}">
                <a16:creationId xmlns:a16="http://schemas.microsoft.com/office/drawing/2014/main" id="{11BA012D-45F5-4F18-9DC9-1B2A79F7E396}"/>
              </a:ext>
            </a:extLst>
          </p:cNvPr>
          <p:cNvSpPr txBox="1"/>
          <p:nvPr/>
        </p:nvSpPr>
        <p:spPr>
          <a:xfrm>
            <a:off x="418964" y="1240369"/>
            <a:ext cx="5199516" cy="1464712"/>
          </a:xfrm>
          <a:prstGeom prst="rect">
            <a:avLst/>
          </a:prstGeom>
          <a:noFill/>
          <a:ln>
            <a:noFill/>
          </a:ln>
        </p:spPr>
        <p:txBody>
          <a:bodyPr spcFirstLastPara="1" wrap="square" lIns="68575" tIns="68575" rIns="68575" bIns="68575" anchor="t" anchorCtr="0">
            <a:noAutofit/>
          </a:bodyPr>
          <a:lstStyle/>
          <a:p>
            <a:pPr marL="254000" marR="0" lvl="0" indent="-304800" algn="l" defTabSz="914400" rtl="0" eaLnBrk="1" fontAlgn="auto" latinLnBrk="0" hangingPunct="1">
              <a:lnSpc>
                <a:spcPts val="3400"/>
              </a:lnSpc>
              <a:spcBef>
                <a:spcPts val="0"/>
              </a:spcBef>
              <a:spcAft>
                <a:spcPts val="0"/>
              </a:spcAft>
              <a:buClr>
                <a:srgbClr val="666666"/>
              </a:buClr>
              <a:buSzPts val="2400"/>
              <a:buFontTx/>
              <a:buChar char="•"/>
              <a:tabLst/>
              <a:defRPr/>
            </a:pPr>
            <a:r>
              <a:rPr kumimoji="0" lang="en-US" sz="24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Use IntelliJ IDEA to export the jar file of the game</a:t>
            </a:r>
          </a:p>
          <a:p>
            <a:pPr marL="254000" marR="0" lvl="0" indent="-304800" algn="l" defTabSz="914400" rtl="0" eaLnBrk="1" fontAlgn="auto" latinLnBrk="0" hangingPunct="1">
              <a:lnSpc>
                <a:spcPts val="3400"/>
              </a:lnSpc>
              <a:spcBef>
                <a:spcPts val="0"/>
              </a:spcBef>
              <a:spcAft>
                <a:spcPts val="0"/>
              </a:spcAft>
              <a:buClr>
                <a:srgbClr val="666666"/>
              </a:buClr>
              <a:buSzPts val="2400"/>
              <a:buFontTx/>
              <a:buChar char="•"/>
              <a:tabLst/>
              <a:defRPr/>
            </a:pPr>
            <a:r>
              <a:rPr kumimoji="0" lang="en-US" sz="24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Use exe4j Wizard to create the exe file</a:t>
            </a:r>
          </a:p>
          <a:p>
            <a:pPr marL="254000" marR="0" lvl="0" indent="-304800" algn="l" defTabSz="914400" rtl="0" eaLnBrk="1" fontAlgn="auto" latinLnBrk="0" hangingPunct="1">
              <a:lnSpc>
                <a:spcPts val="3400"/>
              </a:lnSpc>
              <a:spcBef>
                <a:spcPts val="0"/>
              </a:spcBef>
              <a:spcAft>
                <a:spcPts val="0"/>
              </a:spcAft>
              <a:buClr>
                <a:srgbClr val="666666"/>
              </a:buClr>
              <a:buSzPts val="2400"/>
              <a:buFontTx/>
              <a:buChar char="•"/>
              <a:tabLst/>
              <a:defRPr/>
            </a:pPr>
            <a:r>
              <a:rPr kumimoji="0" lang="en-US" sz="24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The game has been uploaded to the cloud disk for users to play</a:t>
            </a:r>
            <a:endParaRPr kumimoji="0" sz="1500" b="0" i="0" u="none" strike="noStrike" kern="1200" cap="none" spc="0" normalizeH="0" baseline="0" noProof="0" dirty="0">
              <a:ln>
                <a:noFill/>
              </a:ln>
              <a:solidFill>
                <a:prstClr val="black"/>
              </a:solidFill>
              <a:effectLst/>
              <a:uLnTx/>
              <a:uFillTx/>
              <a:latin typeface="Calibri"/>
              <a:ea typeface="Calibri"/>
              <a:cs typeface="Calibri"/>
              <a:sym typeface="Calibri"/>
            </a:endParaRPr>
          </a:p>
          <a:p>
            <a:pPr marL="254000" marR="0" lvl="0" indent="-152400" algn="l" defTabSz="914400" rtl="0" eaLnBrk="1" fontAlgn="auto" latinLnBrk="0" hangingPunct="1">
              <a:lnSpc>
                <a:spcPct val="80000"/>
              </a:lnSpc>
              <a:spcBef>
                <a:spcPts val="300"/>
              </a:spcBef>
              <a:spcAft>
                <a:spcPts val="0"/>
              </a:spcAft>
              <a:buClr>
                <a:prstClr val="black"/>
              </a:buClr>
              <a:buSzPts val="1500"/>
              <a:buFont typeface="Arial"/>
              <a:buNone/>
              <a:tabLst/>
              <a:defRPr/>
            </a:pPr>
            <a:endParaRPr kumimoji="0" sz="1500" b="0" i="0" u="none" strike="noStrike" kern="1200" cap="none" spc="0" normalizeH="0" baseline="0" noProof="0" dirty="0">
              <a:ln>
                <a:noFill/>
              </a:ln>
              <a:solidFill>
                <a:srgbClr val="666666"/>
              </a:solidFill>
              <a:effectLst/>
              <a:uLnTx/>
              <a:uFillTx/>
              <a:latin typeface="Calibri"/>
              <a:ea typeface="Calibri"/>
              <a:cs typeface="Calibri"/>
              <a:sym typeface="Calibri"/>
            </a:endParaRPr>
          </a:p>
        </p:txBody>
      </p:sp>
      <p:pic>
        <p:nvPicPr>
          <p:cNvPr id="25" name="图片 24">
            <a:extLst>
              <a:ext uri="{FF2B5EF4-FFF2-40B4-BE49-F238E27FC236}">
                <a16:creationId xmlns:a16="http://schemas.microsoft.com/office/drawing/2014/main" id="{EFEB0389-F481-4861-82AD-429B2A43ECEC}"/>
              </a:ext>
            </a:extLst>
          </p:cNvPr>
          <p:cNvPicPr>
            <a:picLocks noChangeAspect="1"/>
          </p:cNvPicPr>
          <p:nvPr/>
        </p:nvPicPr>
        <p:blipFill>
          <a:blip r:embed="rId7"/>
          <a:stretch>
            <a:fillRect/>
          </a:stretch>
        </p:blipFill>
        <p:spPr>
          <a:xfrm>
            <a:off x="418964" y="3786131"/>
            <a:ext cx="2914650" cy="1285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9666705"/>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randombar(horizont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E9CAC"/>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412A54D-E453-4080-AFB0-CA8720583F52}"/>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1" name="文本框 10"/>
          <p:cNvSpPr txBox="1"/>
          <p:nvPr/>
        </p:nvSpPr>
        <p:spPr>
          <a:xfrm>
            <a:off x="693683" y="820686"/>
            <a:ext cx="38459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5E5E0"/>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74333-19305=</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55028</a:t>
            </a:r>
            <a:r>
              <a:rPr kumimoji="0" lang="en-US" altLang="zh-CN" sz="2400" b="1" i="0" u="none" strike="noStrike" kern="1200" cap="none" spc="0" normalizeH="0" baseline="0" noProof="0" dirty="0">
                <a:ln>
                  <a:noFill/>
                </a:ln>
                <a:solidFill>
                  <a:srgbClr val="E5E5E0"/>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 lines</a:t>
            </a:r>
            <a:endParaRPr kumimoji="0" lang="zh-CN" altLang="en-US" sz="2400" b="1" i="0" u="none" strike="noStrike" kern="1200" cap="none" spc="0" normalizeH="0" baseline="0" noProof="0" dirty="0">
              <a:ln>
                <a:noFill/>
              </a:ln>
              <a:solidFill>
                <a:srgbClr val="E5E5E0"/>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2" name="文本框 11"/>
          <p:cNvSpPr txBox="1"/>
          <p:nvPr/>
        </p:nvSpPr>
        <p:spPr>
          <a:xfrm>
            <a:off x="4647131" y="951460"/>
            <a:ext cx="3131896" cy="461665"/>
          </a:xfrm>
          <a:prstGeom prst="rect">
            <a:avLst/>
          </a:prstGeom>
          <a:noFill/>
        </p:spPr>
        <p:txBody>
          <a:bodyPr wrap="square" rtlCol="0">
            <a:spAutoFit/>
          </a:bodyPr>
          <a:lstStyle/>
          <a:p>
            <a:pPr>
              <a:defRPr/>
            </a:pPr>
            <a:r>
              <a:rPr lang="en-US" altLang="zh-CN" sz="24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Over </a:t>
            </a:r>
            <a:r>
              <a:rPr lang="en-US" altLang="zh-CN" sz="2400" b="1" dirty="0">
                <a:solidFill>
                  <a:srgbClr val="FF0000"/>
                </a:solidFill>
                <a:latin typeface="Times New Roman" panose="02020603050405020304" pitchFamily="18" charset="0"/>
                <a:ea typeface="MComic PRC Medium" panose="00000500000000000000" pitchFamily="2" charset="-122"/>
                <a:cs typeface="Times New Roman" panose="02020603050405020304" pitchFamily="18" charset="0"/>
              </a:rPr>
              <a:t>1100</a:t>
            </a:r>
            <a:r>
              <a:rPr lang="en-US" altLang="zh-CN" sz="24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 times push</a:t>
            </a:r>
            <a:endParaRPr lang="zh-CN" altLang="en-US" sz="24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3" name="文本框 12"/>
          <p:cNvSpPr txBox="1"/>
          <p:nvPr/>
        </p:nvSpPr>
        <p:spPr>
          <a:xfrm>
            <a:off x="7893608" y="951460"/>
            <a:ext cx="31967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More than </a:t>
            </a:r>
            <a:r>
              <a:rPr lang="en-US" altLang="zh-CN" sz="2400" b="1" dirty="0">
                <a:solidFill>
                  <a:srgbClr val="FF0000"/>
                </a:solidFill>
                <a:latin typeface="Times New Roman" panose="02020603050405020304" pitchFamily="18" charset="0"/>
                <a:ea typeface="MComic PRC Medium" panose="00000500000000000000" pitchFamily="2" charset="-122"/>
                <a:cs typeface="Times New Roman" panose="02020603050405020304" pitchFamily="18" charset="0"/>
              </a:rPr>
              <a:t>300</a:t>
            </a:r>
            <a:r>
              <a:rPr lang="en-US" altLang="zh-CN" sz="24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 classes</a:t>
            </a:r>
            <a:endParaRPr lang="zh-CN" altLang="en-US" sz="24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sp>
        <p:nvSpPr>
          <p:cNvPr id="14" name="等腰三角形 13"/>
          <p:cNvSpPr/>
          <p:nvPr/>
        </p:nvSpPr>
        <p:spPr>
          <a:xfrm rot="10800000" flipV="1">
            <a:off x="5654162" y="6480175"/>
            <a:ext cx="971550" cy="377825"/>
          </a:xfrm>
          <a:prstGeom prst="triangle">
            <a:avLst/>
          </a:prstGeom>
          <a:solidFill>
            <a:srgbClr val="E5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5" name="等腰三角形 14"/>
          <p:cNvSpPr/>
          <p:nvPr/>
        </p:nvSpPr>
        <p:spPr>
          <a:xfrm rot="10800000" flipV="1">
            <a:off x="5654161" y="6480174"/>
            <a:ext cx="485775" cy="377825"/>
          </a:xfrm>
          <a:prstGeom prst="triangle">
            <a:avLst>
              <a:gd name="adj" fmla="val 0"/>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9" name="矩形 18"/>
          <p:cNvSpPr/>
          <p:nvPr/>
        </p:nvSpPr>
        <p:spPr>
          <a:xfrm>
            <a:off x="391195" y="4780508"/>
            <a:ext cx="5748741" cy="1384995"/>
          </a:xfrm>
          <a:prstGeom prst="rect">
            <a:avLst/>
          </a:prstGeom>
        </p:spPr>
        <p:txBody>
          <a:bodyPr wrap="square">
            <a:spAutoFit/>
          </a:bodyPr>
          <a:lstStyle/>
          <a:p>
            <a:pPr lvl="0" algn="just">
              <a:defRPr/>
            </a:pPr>
            <a:r>
              <a:rPr lang="en-US" altLang="zh-CN" sz="2800" dirty="0">
                <a:solidFill>
                  <a:srgbClr val="E5E5E0"/>
                </a:solidFill>
                <a:latin typeface="Times New Roman" panose="02020603050405020304" pitchFamily="18" charset="0"/>
                <a:ea typeface="Microsoft JhengHei" panose="020B0604030504040204" pitchFamily="34" charset="-120"/>
                <a:cs typeface="Times New Roman" panose="02020603050405020304" pitchFamily="18" charset="0"/>
              </a:rPr>
              <a:t>Thanks to highly modular, we have had almost no conflicts in the past six months with over 1100 pushes.</a:t>
            </a:r>
            <a:endParaRPr kumimoji="0" lang="zh-CN" altLang="en-US" sz="2800" b="0" i="0" u="none" strike="noStrike" kern="1200" cap="none" spc="0" normalizeH="0" baseline="0" noProof="0" dirty="0">
              <a:ln>
                <a:noFill/>
              </a:ln>
              <a:solidFill>
                <a:srgbClr val="E5E5E0"/>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17" name="图片 16">
            <a:extLst>
              <a:ext uri="{FF2B5EF4-FFF2-40B4-BE49-F238E27FC236}">
                <a16:creationId xmlns:a16="http://schemas.microsoft.com/office/drawing/2014/main" id="{70B5F05E-A649-43AA-95CE-97E697923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6" name="图片 5">
            <a:extLst>
              <a:ext uri="{FF2B5EF4-FFF2-40B4-BE49-F238E27FC236}">
                <a16:creationId xmlns:a16="http://schemas.microsoft.com/office/drawing/2014/main" id="{DF784103-8F31-43FE-BCC6-991684DA251F}"/>
              </a:ext>
            </a:extLst>
          </p:cNvPr>
          <p:cNvPicPr>
            <a:picLocks noChangeAspect="1"/>
          </p:cNvPicPr>
          <p:nvPr/>
        </p:nvPicPr>
        <p:blipFill rotWithShape="1">
          <a:blip r:embed="rId5">
            <a:extLst>
              <a:ext uri="{28A0092B-C50C-407E-A947-70E740481C1C}">
                <a14:useLocalDpi xmlns:a14="http://schemas.microsoft.com/office/drawing/2010/main" val="0"/>
              </a:ext>
            </a:extLst>
          </a:blip>
          <a:srcRect r="22466" b="50216"/>
          <a:stretch/>
        </p:blipFill>
        <p:spPr>
          <a:xfrm>
            <a:off x="519252" y="1636294"/>
            <a:ext cx="3874072" cy="2683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图片 15">
            <a:extLst>
              <a:ext uri="{FF2B5EF4-FFF2-40B4-BE49-F238E27FC236}">
                <a16:creationId xmlns:a16="http://schemas.microsoft.com/office/drawing/2014/main" id="{4B42A9D9-69BE-44D4-9726-6BB2D90C1C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3775" y="1632364"/>
            <a:ext cx="2632321" cy="1247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图片 19">
            <a:extLst>
              <a:ext uri="{FF2B5EF4-FFF2-40B4-BE49-F238E27FC236}">
                <a16:creationId xmlns:a16="http://schemas.microsoft.com/office/drawing/2014/main" id="{5FAA1F04-AD33-4CEF-ADAD-FBC8D80E9B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3774" y="2879834"/>
            <a:ext cx="2632321" cy="1439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图片 22">
            <a:extLst>
              <a:ext uri="{FF2B5EF4-FFF2-40B4-BE49-F238E27FC236}">
                <a16:creationId xmlns:a16="http://schemas.microsoft.com/office/drawing/2014/main" id="{8B9A8967-DEA8-4373-BBB4-187B13382B26}"/>
              </a:ext>
            </a:extLst>
          </p:cNvPr>
          <p:cNvPicPr>
            <a:picLocks noChangeAspect="1"/>
          </p:cNvPicPr>
          <p:nvPr/>
        </p:nvPicPr>
        <p:blipFill rotWithShape="1">
          <a:blip r:embed="rId8">
            <a:extLst>
              <a:ext uri="{28A0092B-C50C-407E-A947-70E740481C1C}">
                <a14:useLocalDpi xmlns:a14="http://schemas.microsoft.com/office/drawing/2010/main" val="0"/>
              </a:ext>
            </a:extLst>
          </a:blip>
          <a:srcRect t="32667" r="2565" b="20387"/>
          <a:stretch/>
        </p:blipFill>
        <p:spPr>
          <a:xfrm>
            <a:off x="7980463" y="1632364"/>
            <a:ext cx="2126480" cy="1935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a:extLst>
              <a:ext uri="{FF2B5EF4-FFF2-40B4-BE49-F238E27FC236}">
                <a16:creationId xmlns:a16="http://schemas.microsoft.com/office/drawing/2014/main" id="{F6EC4510-9AAE-4BEE-A8C6-CB5AD7088B15}"/>
              </a:ext>
            </a:extLst>
          </p:cNvPr>
          <p:cNvPicPr>
            <a:picLocks noChangeAspect="1"/>
          </p:cNvPicPr>
          <p:nvPr/>
        </p:nvPicPr>
        <p:blipFill>
          <a:blip r:embed="rId9"/>
          <a:stretch>
            <a:fillRect/>
          </a:stretch>
        </p:blipFill>
        <p:spPr>
          <a:xfrm>
            <a:off x="7960589" y="3771995"/>
            <a:ext cx="2418081" cy="26284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21103539"/>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par>
                          <p:cTn id="15" fill="hold">
                            <p:stCondLst>
                              <p:cond delay="500"/>
                            </p:stCondLst>
                            <p:childTnLst>
                              <p:par>
                                <p:cTn id="16" presetID="22" presetClass="entr" presetSubtype="4"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D70239C-D4D1-4668-924A-CF6DC1939229}"/>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33" name="图片 32">
            <a:extLst>
              <a:ext uri="{FF2B5EF4-FFF2-40B4-BE49-F238E27FC236}">
                <a16:creationId xmlns:a16="http://schemas.microsoft.com/office/drawing/2014/main" id="{D1789F90-EF4A-4447-93BC-1ABDDBE348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6" name="Google Shape;565;p68">
            <a:extLst>
              <a:ext uri="{FF2B5EF4-FFF2-40B4-BE49-F238E27FC236}">
                <a16:creationId xmlns:a16="http://schemas.microsoft.com/office/drawing/2014/main" id="{E4464293-3EAF-4CD3-8473-70A14207A037}"/>
              </a:ext>
            </a:extLst>
          </p:cNvPr>
          <p:cNvSpPr txBox="1"/>
          <p:nvPr/>
        </p:nvSpPr>
        <p:spPr>
          <a:xfrm>
            <a:off x="520564" y="951460"/>
            <a:ext cx="10462396" cy="2980460"/>
          </a:xfrm>
          <a:prstGeom prst="rect">
            <a:avLst/>
          </a:prstGeom>
          <a:noFill/>
          <a:ln>
            <a:noFill/>
          </a:ln>
        </p:spPr>
        <p:txBody>
          <a:bodyPr spcFirstLastPara="1" wrap="square" lIns="68575" tIns="68575" rIns="68575" bIns="68575" anchor="t" anchorCtr="0">
            <a:noAutofit/>
          </a:bodyPr>
          <a:lstStyle/>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30</a:t>
            </a:r>
            <a:r>
              <a:rPr kumimoji="0" lang="en-GB"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users</a:t>
            </a:r>
            <a:r>
              <a:rPr kumimoji="0" lang="en-GB"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tested the game and then filled out a questionnaire  </a:t>
            </a: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Questions were based around -</a:t>
            </a:r>
          </a:p>
          <a:p>
            <a:pPr marL="685800" marR="0" lvl="1" indent="-3175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The game’s interface</a:t>
            </a:r>
          </a:p>
          <a:p>
            <a:pPr marL="685800" marR="0" lvl="1" indent="-3175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The game’s controls</a:t>
            </a:r>
          </a:p>
          <a:p>
            <a:pPr marL="685800" marR="0" lvl="1" indent="-3175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The game’s difficulty</a:t>
            </a:r>
          </a:p>
          <a:p>
            <a:pPr marL="685800" marR="0" lvl="1" indent="-3175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The game’s ideas and stories</a:t>
            </a:r>
          </a:p>
          <a:p>
            <a:pPr marL="685800" marR="0" lvl="1" indent="-3175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User’s enjoyment </a:t>
            </a:r>
          </a:p>
          <a:p>
            <a:pPr marL="254000" marR="0" lvl="0" indent="-152400" algn="l" defTabSz="914400" rtl="0" eaLnBrk="1" fontAlgn="auto" latinLnBrk="0" hangingPunct="1">
              <a:lnSpc>
                <a:spcPct val="80000"/>
              </a:lnSpc>
              <a:spcBef>
                <a:spcPts val="300"/>
              </a:spcBef>
              <a:spcAft>
                <a:spcPts val="0"/>
              </a:spcAft>
              <a:buClr>
                <a:prstClr val="black"/>
              </a:buClr>
              <a:buSzPts val="1500"/>
              <a:buFont typeface="Arial"/>
              <a:buNone/>
              <a:tabLst/>
              <a:defRPr/>
            </a:pPr>
            <a:endParaRPr kumimoji="0" sz="1500" b="0" i="0" u="none" strike="noStrike" kern="1200" cap="none" spc="0" normalizeH="0" baseline="0" noProof="0" dirty="0">
              <a:ln>
                <a:noFill/>
              </a:ln>
              <a:solidFill>
                <a:prstClr val="black"/>
              </a:solidFill>
              <a:effectLst/>
              <a:uLnTx/>
              <a:uFillTx/>
              <a:latin typeface="Calibri"/>
              <a:ea typeface="Calibri"/>
              <a:cs typeface="Calibri"/>
              <a:sym typeface="Calibri"/>
            </a:endParaRPr>
          </a:p>
          <a:p>
            <a:pPr marL="254000" marR="0" lvl="0" indent="-152400" algn="l" defTabSz="914400" rtl="0" eaLnBrk="1" fontAlgn="auto" latinLnBrk="0" hangingPunct="1">
              <a:lnSpc>
                <a:spcPct val="80000"/>
              </a:lnSpc>
              <a:spcBef>
                <a:spcPts val="300"/>
              </a:spcBef>
              <a:spcAft>
                <a:spcPts val="0"/>
              </a:spcAft>
              <a:buClr>
                <a:prstClr val="black"/>
              </a:buClr>
              <a:buSzPts val="1500"/>
              <a:buFont typeface="Arial"/>
              <a:buNone/>
              <a:tabLst/>
              <a:defRPr/>
            </a:pPr>
            <a:endParaRPr kumimoji="0" sz="1500" b="0" i="0" u="none" strike="noStrike" kern="1200" cap="none" spc="0" normalizeH="0" baseline="0" noProof="0" dirty="0">
              <a:ln>
                <a:noFill/>
              </a:ln>
              <a:solidFill>
                <a:srgbClr val="666666"/>
              </a:solidFill>
              <a:effectLst/>
              <a:uLnTx/>
              <a:uFillTx/>
              <a:latin typeface="Calibri"/>
              <a:ea typeface="Calibri"/>
              <a:cs typeface="Calibri"/>
              <a:sym typeface="Calibri"/>
            </a:endParaRPr>
          </a:p>
        </p:txBody>
      </p:sp>
      <p:pic>
        <p:nvPicPr>
          <p:cNvPr id="7" name="图片 6">
            <a:extLst>
              <a:ext uri="{FF2B5EF4-FFF2-40B4-BE49-F238E27FC236}">
                <a16:creationId xmlns:a16="http://schemas.microsoft.com/office/drawing/2014/main" id="{93129A5C-A64A-4A0A-9471-11CE8A7DC2A3}"/>
              </a:ext>
            </a:extLst>
          </p:cNvPr>
          <p:cNvPicPr>
            <a:picLocks noChangeAspect="1"/>
          </p:cNvPicPr>
          <p:nvPr/>
        </p:nvPicPr>
        <p:blipFill>
          <a:blip r:embed="rId5"/>
          <a:stretch>
            <a:fillRect/>
          </a:stretch>
        </p:blipFill>
        <p:spPr>
          <a:xfrm>
            <a:off x="6396584" y="2004060"/>
            <a:ext cx="2861162" cy="4866640"/>
          </a:xfrm>
          <a:prstGeom prst="rect">
            <a:avLst/>
          </a:prstGeom>
        </p:spPr>
      </p:pic>
      <p:pic>
        <p:nvPicPr>
          <p:cNvPr id="8" name="图片 7">
            <a:extLst>
              <a:ext uri="{FF2B5EF4-FFF2-40B4-BE49-F238E27FC236}">
                <a16:creationId xmlns:a16="http://schemas.microsoft.com/office/drawing/2014/main" id="{6F1CBB11-2E95-4EB4-9485-F6EF0E9B2F00}"/>
              </a:ext>
            </a:extLst>
          </p:cNvPr>
          <p:cNvPicPr>
            <a:picLocks noChangeAspect="1"/>
          </p:cNvPicPr>
          <p:nvPr/>
        </p:nvPicPr>
        <p:blipFill>
          <a:blip r:embed="rId6"/>
          <a:stretch>
            <a:fillRect/>
          </a:stretch>
        </p:blipFill>
        <p:spPr>
          <a:xfrm>
            <a:off x="9257746" y="1991360"/>
            <a:ext cx="2934253" cy="4866640"/>
          </a:xfrm>
          <a:prstGeom prst="rect">
            <a:avLst/>
          </a:prstGeom>
        </p:spPr>
      </p:pic>
      <p:sp>
        <p:nvSpPr>
          <p:cNvPr id="10" name="矩形 9">
            <a:extLst>
              <a:ext uri="{FF2B5EF4-FFF2-40B4-BE49-F238E27FC236}">
                <a16:creationId xmlns:a16="http://schemas.microsoft.com/office/drawing/2014/main" id="{F33720CE-D1AE-4814-92AA-D15473361EA9}"/>
              </a:ext>
            </a:extLst>
          </p:cNvPr>
          <p:cNvSpPr/>
          <p:nvPr/>
        </p:nvSpPr>
        <p:spPr>
          <a:xfrm>
            <a:off x="418964" y="101827"/>
            <a:ext cx="295465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Questionnaires</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11" name="直接连接符 10">
            <a:extLst>
              <a:ext uri="{FF2B5EF4-FFF2-40B4-BE49-F238E27FC236}">
                <a16:creationId xmlns:a16="http://schemas.microsoft.com/office/drawing/2014/main" id="{4BDEC358-318E-4D8B-854F-E1DB042AF13E}"/>
              </a:ext>
            </a:extLst>
          </p:cNvPr>
          <p:cNvCxnSpPr>
            <a:cxnSpLocks/>
          </p:cNvCxnSpPr>
          <p:nvPr/>
        </p:nvCxnSpPr>
        <p:spPr>
          <a:xfrm>
            <a:off x="520564" y="829438"/>
            <a:ext cx="2700156"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60660"/>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9E123F54-85AC-4B24-A1C4-D79982BF1A8C}"/>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33" name="图片 32">
            <a:extLst>
              <a:ext uri="{FF2B5EF4-FFF2-40B4-BE49-F238E27FC236}">
                <a16:creationId xmlns:a16="http://schemas.microsoft.com/office/drawing/2014/main" id="{D1789F90-EF4A-4447-93BC-1ABDDBE348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6" name="Google Shape;565;p68">
            <a:extLst>
              <a:ext uri="{FF2B5EF4-FFF2-40B4-BE49-F238E27FC236}">
                <a16:creationId xmlns:a16="http://schemas.microsoft.com/office/drawing/2014/main" id="{E4464293-3EAF-4CD3-8473-70A14207A037}"/>
              </a:ext>
            </a:extLst>
          </p:cNvPr>
          <p:cNvSpPr txBox="1"/>
          <p:nvPr/>
        </p:nvSpPr>
        <p:spPr>
          <a:xfrm>
            <a:off x="476245" y="1063220"/>
            <a:ext cx="10462396" cy="2980460"/>
          </a:xfrm>
          <a:prstGeom prst="rect">
            <a:avLst/>
          </a:prstGeom>
          <a:noFill/>
          <a:ln>
            <a:noFill/>
          </a:ln>
        </p:spPr>
        <p:txBody>
          <a:bodyPr spcFirstLastPara="1" wrap="square" lIns="68575" tIns="68575" rIns="68575" bIns="68575" anchor="t" anchorCtr="0">
            <a:noAutofit/>
          </a:bodyPr>
          <a:lstStyle/>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100% of users agreed that this game is enjoyable.</a:t>
            </a: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alibri"/>
              </a:rPr>
              <a:t>73% of users strongly agreed that they will recommend this game to friends.</a:t>
            </a: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endParaRPr kumimoji="0"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endParaRPr>
          </a:p>
          <a:p>
            <a:pPr marL="254000" marR="0" lvl="0" indent="-152400" algn="l" defTabSz="914400" rtl="0" eaLnBrk="1" fontAlgn="auto" latinLnBrk="0" hangingPunct="1">
              <a:lnSpc>
                <a:spcPct val="80000"/>
              </a:lnSpc>
              <a:spcBef>
                <a:spcPts val="300"/>
              </a:spcBef>
              <a:spcAft>
                <a:spcPts val="0"/>
              </a:spcAft>
              <a:buClr>
                <a:prstClr val="black"/>
              </a:buClr>
              <a:buSzPts val="1500"/>
              <a:buFont typeface="Arial"/>
              <a:buNone/>
              <a:tabLst/>
              <a:defRPr/>
            </a:pPr>
            <a:endParaRPr kumimoji="0" sz="1500" b="0" i="0" u="none" strike="noStrike" kern="1200" cap="none" spc="0" normalizeH="0" baseline="0" noProof="0" dirty="0">
              <a:ln>
                <a:noFill/>
              </a:ln>
              <a:solidFill>
                <a:srgbClr val="666666"/>
              </a:solidFill>
              <a:effectLst/>
              <a:uLnTx/>
              <a:uFillTx/>
              <a:latin typeface="Calibri"/>
              <a:ea typeface="Calibri"/>
              <a:cs typeface="Calibri"/>
              <a:sym typeface="Calibri"/>
            </a:endParaRPr>
          </a:p>
        </p:txBody>
      </p:sp>
      <p:sp>
        <p:nvSpPr>
          <p:cNvPr id="10" name="矩形 9">
            <a:extLst>
              <a:ext uri="{FF2B5EF4-FFF2-40B4-BE49-F238E27FC236}">
                <a16:creationId xmlns:a16="http://schemas.microsoft.com/office/drawing/2014/main" id="{F33720CE-D1AE-4814-92AA-D15473361EA9}"/>
              </a:ext>
            </a:extLst>
          </p:cNvPr>
          <p:cNvSpPr/>
          <p:nvPr/>
        </p:nvSpPr>
        <p:spPr>
          <a:xfrm>
            <a:off x="418964" y="101827"/>
            <a:ext cx="301217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Testing Results</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11" name="直接连接符 10">
            <a:extLst>
              <a:ext uri="{FF2B5EF4-FFF2-40B4-BE49-F238E27FC236}">
                <a16:creationId xmlns:a16="http://schemas.microsoft.com/office/drawing/2014/main" id="{4BDEC358-318E-4D8B-854F-E1DB042AF13E}"/>
              </a:ext>
            </a:extLst>
          </p:cNvPr>
          <p:cNvCxnSpPr>
            <a:cxnSpLocks/>
          </p:cNvCxnSpPr>
          <p:nvPr/>
        </p:nvCxnSpPr>
        <p:spPr>
          <a:xfrm>
            <a:off x="520564" y="829438"/>
            <a:ext cx="2700156"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8F7056B7-25D4-421F-9247-0B86D1CB110A}"/>
              </a:ext>
            </a:extLst>
          </p:cNvPr>
          <p:cNvPicPr>
            <a:picLocks noChangeAspect="1"/>
          </p:cNvPicPr>
          <p:nvPr/>
        </p:nvPicPr>
        <p:blipFill>
          <a:blip r:embed="rId5"/>
          <a:stretch>
            <a:fillRect/>
          </a:stretch>
        </p:blipFill>
        <p:spPr>
          <a:xfrm>
            <a:off x="476245" y="3256280"/>
            <a:ext cx="5488950" cy="32179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a:extLst>
              <a:ext uri="{FF2B5EF4-FFF2-40B4-BE49-F238E27FC236}">
                <a16:creationId xmlns:a16="http://schemas.microsoft.com/office/drawing/2014/main" id="{E329A4B2-4413-4D5C-A536-DBDDC3EAA256}"/>
              </a:ext>
            </a:extLst>
          </p:cNvPr>
          <p:cNvPicPr>
            <a:picLocks noChangeAspect="1"/>
          </p:cNvPicPr>
          <p:nvPr/>
        </p:nvPicPr>
        <p:blipFill>
          <a:blip r:embed="rId6"/>
          <a:stretch>
            <a:fillRect/>
          </a:stretch>
        </p:blipFill>
        <p:spPr>
          <a:xfrm>
            <a:off x="6226807" y="3256280"/>
            <a:ext cx="5488949" cy="32473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3336351"/>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6467BC89-5BFC-4D55-8C91-2F13A3A6B934}"/>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33" name="图片 32">
            <a:extLst>
              <a:ext uri="{FF2B5EF4-FFF2-40B4-BE49-F238E27FC236}">
                <a16:creationId xmlns:a16="http://schemas.microsoft.com/office/drawing/2014/main" id="{D1789F90-EF4A-4447-93BC-1ABDDBE348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6" name="Google Shape;565;p68">
            <a:extLst>
              <a:ext uri="{FF2B5EF4-FFF2-40B4-BE49-F238E27FC236}">
                <a16:creationId xmlns:a16="http://schemas.microsoft.com/office/drawing/2014/main" id="{E4464293-3EAF-4CD3-8473-70A14207A037}"/>
              </a:ext>
            </a:extLst>
          </p:cNvPr>
          <p:cNvSpPr txBox="1"/>
          <p:nvPr/>
        </p:nvSpPr>
        <p:spPr>
          <a:xfrm>
            <a:off x="476245" y="987021"/>
            <a:ext cx="10445756" cy="2441979"/>
          </a:xfrm>
          <a:prstGeom prst="rect">
            <a:avLst/>
          </a:prstGeom>
          <a:noFill/>
          <a:ln>
            <a:noFill/>
          </a:ln>
        </p:spPr>
        <p:txBody>
          <a:bodyPr spcFirstLastPara="1" wrap="square" lIns="68575" tIns="68575" rIns="68575" bIns="68575" anchor="t" anchorCtr="0">
            <a:noAutofit/>
          </a:bodyPr>
          <a:lstStyle/>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alibri"/>
              </a:rPr>
              <a:t>70% of users strongly agreed that they can pick up the controls to this game quickly</a:t>
            </a: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alibri"/>
              </a:rPr>
              <a:t>Most of people can accept our game’s difficulty, while some people may have disagreements.</a:t>
            </a: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endParaRPr kumimoji="0"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endParaRPr>
          </a:p>
          <a:p>
            <a:pPr marL="254000" marR="0" lvl="0" indent="-152400" algn="l" defTabSz="914400" rtl="0" eaLnBrk="1" fontAlgn="auto" latinLnBrk="0" hangingPunct="1">
              <a:lnSpc>
                <a:spcPct val="80000"/>
              </a:lnSpc>
              <a:spcBef>
                <a:spcPts val="300"/>
              </a:spcBef>
              <a:spcAft>
                <a:spcPts val="0"/>
              </a:spcAft>
              <a:buClr>
                <a:prstClr val="black"/>
              </a:buClr>
              <a:buSzPts val="1500"/>
              <a:buFont typeface="Arial"/>
              <a:buNone/>
              <a:tabLst/>
              <a:defRPr/>
            </a:pPr>
            <a:endParaRPr kumimoji="0" sz="1500" b="0" i="0" u="none" strike="noStrike" kern="1200" cap="none" spc="0" normalizeH="0" baseline="0" noProof="0" dirty="0">
              <a:ln>
                <a:noFill/>
              </a:ln>
              <a:solidFill>
                <a:srgbClr val="666666"/>
              </a:solidFill>
              <a:effectLst/>
              <a:uLnTx/>
              <a:uFillTx/>
              <a:latin typeface="Calibri"/>
              <a:ea typeface="Calibri"/>
              <a:cs typeface="Calibri"/>
              <a:sym typeface="Calibri"/>
            </a:endParaRPr>
          </a:p>
        </p:txBody>
      </p:sp>
      <p:sp>
        <p:nvSpPr>
          <p:cNvPr id="10" name="矩形 9">
            <a:extLst>
              <a:ext uri="{FF2B5EF4-FFF2-40B4-BE49-F238E27FC236}">
                <a16:creationId xmlns:a16="http://schemas.microsoft.com/office/drawing/2014/main" id="{F33720CE-D1AE-4814-92AA-D15473361EA9}"/>
              </a:ext>
            </a:extLst>
          </p:cNvPr>
          <p:cNvSpPr/>
          <p:nvPr/>
        </p:nvSpPr>
        <p:spPr>
          <a:xfrm>
            <a:off x="418964" y="101827"/>
            <a:ext cx="301217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Testing Results</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11" name="直接连接符 10">
            <a:extLst>
              <a:ext uri="{FF2B5EF4-FFF2-40B4-BE49-F238E27FC236}">
                <a16:creationId xmlns:a16="http://schemas.microsoft.com/office/drawing/2014/main" id="{4BDEC358-318E-4D8B-854F-E1DB042AF13E}"/>
              </a:ext>
            </a:extLst>
          </p:cNvPr>
          <p:cNvCxnSpPr>
            <a:cxnSpLocks/>
          </p:cNvCxnSpPr>
          <p:nvPr/>
        </p:nvCxnSpPr>
        <p:spPr>
          <a:xfrm>
            <a:off x="520564" y="829438"/>
            <a:ext cx="2700156"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97507226-D391-4FE1-8534-5FA05D31B7B9}"/>
              </a:ext>
            </a:extLst>
          </p:cNvPr>
          <p:cNvPicPr>
            <a:picLocks noChangeAspect="1"/>
          </p:cNvPicPr>
          <p:nvPr/>
        </p:nvPicPr>
        <p:blipFill>
          <a:blip r:embed="rId5"/>
          <a:stretch>
            <a:fillRect/>
          </a:stretch>
        </p:blipFill>
        <p:spPr>
          <a:xfrm>
            <a:off x="524442" y="3429000"/>
            <a:ext cx="5392556" cy="3161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F885EC36-4A68-491D-9AB6-88A42B8C47FE}"/>
              </a:ext>
            </a:extLst>
          </p:cNvPr>
          <p:cNvPicPr>
            <a:picLocks noChangeAspect="1"/>
          </p:cNvPicPr>
          <p:nvPr/>
        </p:nvPicPr>
        <p:blipFill>
          <a:blip r:embed="rId6"/>
          <a:stretch>
            <a:fillRect/>
          </a:stretch>
        </p:blipFill>
        <p:spPr>
          <a:xfrm>
            <a:off x="6281232" y="3429000"/>
            <a:ext cx="5434523" cy="3161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3716727"/>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8EE2C2A2-4E95-4A65-83C0-CF352F96E107}"/>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33" name="图片 32">
            <a:extLst>
              <a:ext uri="{FF2B5EF4-FFF2-40B4-BE49-F238E27FC236}">
                <a16:creationId xmlns:a16="http://schemas.microsoft.com/office/drawing/2014/main" id="{D1789F90-EF4A-4447-93BC-1ABDDBE348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6" name="Google Shape;565;p68">
            <a:extLst>
              <a:ext uri="{FF2B5EF4-FFF2-40B4-BE49-F238E27FC236}">
                <a16:creationId xmlns:a16="http://schemas.microsoft.com/office/drawing/2014/main" id="{E4464293-3EAF-4CD3-8473-70A14207A037}"/>
              </a:ext>
            </a:extLst>
          </p:cNvPr>
          <p:cNvSpPr txBox="1"/>
          <p:nvPr/>
        </p:nvSpPr>
        <p:spPr>
          <a:xfrm>
            <a:off x="418964" y="1295505"/>
            <a:ext cx="11559676" cy="4733057"/>
          </a:xfrm>
          <a:prstGeom prst="rect">
            <a:avLst/>
          </a:prstGeom>
          <a:noFill/>
          <a:ln>
            <a:noFill/>
          </a:ln>
        </p:spPr>
        <p:txBody>
          <a:bodyPr spcFirstLastPara="1" wrap="square" lIns="68575" tIns="68575" rIns="68575" bIns="68575" anchor="t" anchorCtr="0">
            <a:noAutofit/>
          </a:bodyPr>
          <a:lstStyle/>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2800" b="0" i="0" u="none" strike="noStrike" kern="1200" cap="none" spc="0" normalizeH="0" baseline="0" noProof="0" dirty="0">
                <a:ln>
                  <a:noFill/>
                </a:ln>
                <a:solidFill>
                  <a:srgbClr val="666666"/>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alibri"/>
              </a:rPr>
              <a:t>Almost 70% users think our game has enough elements to keep interests – </a:t>
            </a:r>
          </a:p>
          <a:p>
            <a:pPr marL="685800" marR="0" lvl="1" indent="-3175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28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Good art design</a:t>
            </a:r>
          </a:p>
          <a:p>
            <a:pPr marL="685800" marR="0" lvl="1" indent="-3175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28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Creative stories</a:t>
            </a:r>
          </a:p>
          <a:p>
            <a:pPr marL="685800" marR="0" lvl="1" indent="-3175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28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Playability</a:t>
            </a:r>
          </a:p>
          <a:p>
            <a:pPr marL="685800" marR="0" lvl="1" indent="-3175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altLang="zh-CN" sz="2800" b="0" i="0" u="none" strike="noStrike" kern="1200" cap="none" spc="0" normalizeH="0" baseline="0" noProof="0" dirty="0">
                <a:ln>
                  <a:noFill/>
                </a:ln>
                <a:solidFill>
                  <a:srgbClr val="666666"/>
                </a:solidFill>
                <a:effectLst/>
                <a:uLnTx/>
                <a:uFillTx/>
                <a:latin typeface="Times New Roman" panose="02020603050405020304" pitchFamily="18" charset="0"/>
                <a:ea typeface="Calibri"/>
                <a:cs typeface="Times New Roman" panose="02020603050405020304" pitchFamily="18" charset="0"/>
                <a:sym typeface="Calibri"/>
              </a:rPr>
              <a:t>Advanced techniques</a:t>
            </a:r>
            <a:endParaRPr kumimoji="0" lang="en-US" altLang="zh-CN" sz="2800" b="0" i="0" u="none" strike="noStrike" kern="1200" cap="none" spc="0" normalizeH="0" baseline="0" noProof="0" dirty="0">
              <a:ln>
                <a:noFill/>
              </a:ln>
              <a:solidFill>
                <a:srgbClr val="666666"/>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alibri"/>
            </a:endParaRP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endParaRPr kumimoji="0"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endParaRPr>
          </a:p>
          <a:p>
            <a:pPr marL="254000" marR="0" lvl="0" indent="-152400" algn="l" defTabSz="914400" rtl="0" eaLnBrk="1" fontAlgn="auto" latinLnBrk="0" hangingPunct="1">
              <a:lnSpc>
                <a:spcPct val="80000"/>
              </a:lnSpc>
              <a:spcBef>
                <a:spcPts val="300"/>
              </a:spcBef>
              <a:spcAft>
                <a:spcPts val="0"/>
              </a:spcAft>
              <a:buClr>
                <a:prstClr val="black"/>
              </a:buClr>
              <a:buSzPts val="1500"/>
              <a:buFont typeface="Arial"/>
              <a:buNone/>
              <a:tabLst/>
              <a:defRPr/>
            </a:pPr>
            <a:endParaRPr kumimoji="0" sz="1500" b="0" i="0" u="none" strike="noStrike" kern="1200" cap="none" spc="0" normalizeH="0" baseline="0" noProof="0" dirty="0">
              <a:ln>
                <a:noFill/>
              </a:ln>
              <a:solidFill>
                <a:srgbClr val="666666"/>
              </a:solidFill>
              <a:effectLst/>
              <a:uLnTx/>
              <a:uFillTx/>
              <a:latin typeface="Calibri"/>
              <a:ea typeface="Calibri"/>
              <a:cs typeface="Calibri"/>
              <a:sym typeface="Calibri"/>
            </a:endParaRPr>
          </a:p>
        </p:txBody>
      </p:sp>
      <p:sp>
        <p:nvSpPr>
          <p:cNvPr id="10" name="矩形 9">
            <a:extLst>
              <a:ext uri="{FF2B5EF4-FFF2-40B4-BE49-F238E27FC236}">
                <a16:creationId xmlns:a16="http://schemas.microsoft.com/office/drawing/2014/main" id="{F33720CE-D1AE-4814-92AA-D15473361EA9}"/>
              </a:ext>
            </a:extLst>
          </p:cNvPr>
          <p:cNvSpPr/>
          <p:nvPr/>
        </p:nvSpPr>
        <p:spPr>
          <a:xfrm>
            <a:off x="418964" y="101827"/>
            <a:ext cx="301217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Testing Results</a:t>
            </a:r>
            <a:endParaRPr kumimoji="0" lang="zh-CN" altLang="en-US"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endParaRPr>
          </a:p>
        </p:txBody>
      </p:sp>
      <p:cxnSp>
        <p:nvCxnSpPr>
          <p:cNvPr id="11" name="直接连接符 10">
            <a:extLst>
              <a:ext uri="{FF2B5EF4-FFF2-40B4-BE49-F238E27FC236}">
                <a16:creationId xmlns:a16="http://schemas.microsoft.com/office/drawing/2014/main" id="{4BDEC358-318E-4D8B-854F-E1DB042AF13E}"/>
              </a:ext>
            </a:extLst>
          </p:cNvPr>
          <p:cNvCxnSpPr>
            <a:cxnSpLocks/>
          </p:cNvCxnSpPr>
          <p:nvPr/>
        </p:nvCxnSpPr>
        <p:spPr>
          <a:xfrm>
            <a:off x="520564" y="829438"/>
            <a:ext cx="2700156"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48A9BD0-1281-4150-9DA4-64991F519D24}"/>
              </a:ext>
            </a:extLst>
          </p:cNvPr>
          <p:cNvPicPr>
            <a:picLocks noChangeAspect="1"/>
          </p:cNvPicPr>
          <p:nvPr/>
        </p:nvPicPr>
        <p:blipFill>
          <a:blip r:embed="rId5"/>
          <a:stretch>
            <a:fillRect/>
          </a:stretch>
        </p:blipFill>
        <p:spPr>
          <a:xfrm>
            <a:off x="8298625" y="2309038"/>
            <a:ext cx="3868989" cy="2274100"/>
          </a:xfrm>
          <a:prstGeom prst="rect">
            <a:avLst/>
          </a:prstGeom>
        </p:spPr>
      </p:pic>
      <p:pic>
        <p:nvPicPr>
          <p:cNvPr id="3" name="图片 2">
            <a:extLst>
              <a:ext uri="{FF2B5EF4-FFF2-40B4-BE49-F238E27FC236}">
                <a16:creationId xmlns:a16="http://schemas.microsoft.com/office/drawing/2014/main" id="{A8AC4DEC-DAC7-402A-8F73-0A4A5EFFC868}"/>
              </a:ext>
            </a:extLst>
          </p:cNvPr>
          <p:cNvPicPr>
            <a:picLocks noChangeAspect="1"/>
          </p:cNvPicPr>
          <p:nvPr/>
        </p:nvPicPr>
        <p:blipFill>
          <a:blip r:embed="rId6"/>
          <a:stretch>
            <a:fillRect/>
          </a:stretch>
        </p:blipFill>
        <p:spPr>
          <a:xfrm>
            <a:off x="8323010" y="4585427"/>
            <a:ext cx="3844604" cy="2269524"/>
          </a:xfrm>
          <a:prstGeom prst="rect">
            <a:avLst/>
          </a:prstGeom>
        </p:spPr>
      </p:pic>
      <p:pic>
        <p:nvPicPr>
          <p:cNvPr id="4" name="图片 3">
            <a:extLst>
              <a:ext uri="{FF2B5EF4-FFF2-40B4-BE49-F238E27FC236}">
                <a16:creationId xmlns:a16="http://schemas.microsoft.com/office/drawing/2014/main" id="{936D0B2F-958D-4A65-9CDC-559FD8B6E79D}"/>
              </a:ext>
            </a:extLst>
          </p:cNvPr>
          <p:cNvPicPr>
            <a:picLocks noChangeAspect="1"/>
          </p:cNvPicPr>
          <p:nvPr/>
        </p:nvPicPr>
        <p:blipFill>
          <a:blip r:embed="rId7"/>
          <a:stretch>
            <a:fillRect/>
          </a:stretch>
        </p:blipFill>
        <p:spPr>
          <a:xfrm>
            <a:off x="4454022" y="4583901"/>
            <a:ext cx="3868988" cy="2274099"/>
          </a:xfrm>
          <a:prstGeom prst="rect">
            <a:avLst/>
          </a:prstGeom>
        </p:spPr>
      </p:pic>
      <p:pic>
        <p:nvPicPr>
          <p:cNvPr id="12" name="图片 11">
            <a:extLst>
              <a:ext uri="{FF2B5EF4-FFF2-40B4-BE49-F238E27FC236}">
                <a16:creationId xmlns:a16="http://schemas.microsoft.com/office/drawing/2014/main" id="{D27B6D44-7604-41D6-80C0-08066170D508}"/>
              </a:ext>
            </a:extLst>
          </p:cNvPr>
          <p:cNvPicPr>
            <a:picLocks noChangeAspect="1"/>
          </p:cNvPicPr>
          <p:nvPr/>
        </p:nvPicPr>
        <p:blipFill>
          <a:blip r:embed="rId8"/>
          <a:stretch>
            <a:fillRect/>
          </a:stretch>
        </p:blipFill>
        <p:spPr>
          <a:xfrm>
            <a:off x="4454022" y="2316308"/>
            <a:ext cx="3868988" cy="2270640"/>
          </a:xfrm>
          <a:prstGeom prst="rect">
            <a:avLst/>
          </a:prstGeom>
        </p:spPr>
      </p:pic>
    </p:spTree>
    <p:extLst>
      <p:ext uri="{BB962C8B-B14F-4D97-AF65-F5344CB8AC3E}">
        <p14:creationId xmlns:p14="http://schemas.microsoft.com/office/powerpoint/2010/main" val="411858040"/>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ACB6C2"/>
        </a:solidFill>
        <a:effectLst/>
      </p:bgPr>
    </p:bg>
    <p:spTree>
      <p:nvGrpSpPr>
        <p:cNvPr id="1" name=""/>
        <p:cNvGrpSpPr/>
        <p:nvPr/>
      </p:nvGrpSpPr>
      <p:grpSpPr>
        <a:xfrm>
          <a:off x="0" y="0"/>
          <a:ext cx="0" cy="0"/>
          <a:chOff x="0" y="0"/>
          <a:chExt cx="0" cy="0"/>
        </a:xfrm>
      </p:grpSpPr>
      <p:sp>
        <p:nvSpPr>
          <p:cNvPr id="2630" name="矩形 2629"/>
          <p:cNvSpPr/>
          <p:nvPr/>
        </p:nvSpPr>
        <p:spPr>
          <a:xfrm>
            <a:off x="4165854" y="1870097"/>
            <a:ext cx="3943431" cy="288826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文本框 1"/>
          <p:cNvSpPr txBox="1"/>
          <p:nvPr/>
        </p:nvSpPr>
        <p:spPr>
          <a:xfrm>
            <a:off x="5123743" y="1752178"/>
            <a:ext cx="2157068"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000" b="1" i="0" u="none" strike="noStrike" kern="1200" cap="none" spc="0" normalizeH="0" baseline="0" noProof="0" dirty="0">
                <a:ln>
                  <a:noFill/>
                </a:ln>
                <a:solidFill>
                  <a:srgbClr val="4F5261">
                    <a:alpha val="45000"/>
                  </a:srgbClr>
                </a:solidFill>
                <a:effectLst/>
                <a:uLnTx/>
                <a:uFillTx/>
                <a:latin typeface="Microsoft JhengHei UI" panose="020B0604030504040204" pitchFamily="34" charset="-120"/>
                <a:ea typeface="Microsoft JhengHei UI" panose="020B0604030504040204" pitchFamily="34" charset="-120"/>
                <a:cs typeface="+mn-cs"/>
              </a:rPr>
              <a:t>05</a:t>
            </a:r>
            <a:endParaRPr kumimoji="0" lang="zh-CN" altLang="en-US" sz="13000" b="1" i="0" u="none" strike="noStrike" kern="1200" cap="none" spc="0" normalizeH="0" baseline="0" noProof="0" dirty="0">
              <a:ln>
                <a:noFill/>
              </a:ln>
              <a:solidFill>
                <a:srgbClr val="4F5261">
                  <a:alpha val="45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 name="文本框 2"/>
          <p:cNvSpPr txBox="1"/>
          <p:nvPr/>
        </p:nvSpPr>
        <p:spPr>
          <a:xfrm>
            <a:off x="3077328" y="3843332"/>
            <a:ext cx="624989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rPr>
              <a:t>Reflective Evaluation</a:t>
            </a:r>
            <a:r>
              <a:rPr kumimoji="0" lang="en-US" altLang="zh-CN" sz="4400" b="0" i="0" u="none" strike="noStrike" kern="1200" cap="none" spc="0" normalizeH="0" noProof="0" dirty="0">
                <a:ln>
                  <a:noFill/>
                </a:ln>
                <a:solidFill>
                  <a:srgbClr val="4F5261"/>
                </a:solidFill>
                <a:effectLst/>
                <a:uLnTx/>
                <a:uFillTx/>
                <a:latin typeface="Calibri"/>
                <a:ea typeface="MComic PRC Medium" panose="00000500000000000000" pitchFamily="2" charset="-122"/>
                <a:cs typeface="+mn-cs"/>
              </a:rPr>
              <a:t> </a:t>
            </a:r>
            <a:endParaRPr kumimoji="0" lang="zh-CN" altLang="en-US" sz="4400" b="0" i="0" u="none" strike="noStrike" kern="1200" cap="none" spc="0" normalizeH="0" baseline="0" noProof="0" dirty="0">
              <a:ln>
                <a:noFill/>
              </a:ln>
              <a:solidFill>
                <a:srgbClr val="4F5261"/>
              </a:solidFill>
              <a:effectLst/>
              <a:uLnTx/>
              <a:uFillTx/>
              <a:latin typeface="Calibri"/>
              <a:ea typeface="MComic PRC Medium" panose="00000500000000000000" pitchFamily="2" charset="-122"/>
              <a:cs typeface="+mn-cs"/>
            </a:endParaRPr>
          </a:p>
        </p:txBody>
      </p:sp>
      <p:pic>
        <p:nvPicPr>
          <p:cNvPr id="8" name="图片 7">
            <a:extLst>
              <a:ext uri="{FF2B5EF4-FFF2-40B4-BE49-F238E27FC236}">
                <a16:creationId xmlns:a16="http://schemas.microsoft.com/office/drawing/2014/main" id="{F70241C0-99CA-406B-922A-F379FB7CBD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Tree>
    <p:extLst>
      <p:ext uri="{BB962C8B-B14F-4D97-AF65-F5344CB8AC3E}">
        <p14:creationId xmlns:p14="http://schemas.microsoft.com/office/powerpoint/2010/main" val="1494575604"/>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mph" presetSubtype="0" fill="hold" grpId="0" nodeType="afterEffect">
                                  <p:stCondLst>
                                    <p:cond delay="0"/>
                                  </p:stCondLst>
                                  <p:iterate type="lt">
                                    <p:tmPct val="4000"/>
                                  </p:iterate>
                                  <p:childTnLst>
                                    <p:set>
                                      <p:cBhvr override="childStyle">
                                        <p:cTn id="10" dur="1000" fill="hold"/>
                                        <p:tgtEl>
                                          <p:spTgt spid="3"/>
                                        </p:tgtEl>
                                        <p:attrNameLst>
                                          <p:attrName>style.color</p:attrName>
                                        </p:attrNameLst>
                                      </p:cBhvr>
                                      <p:to>
                                        <p:clrVal>
                                          <a:srgbClr val="E5E5E0"/>
                                        </p:clrVal>
                                      </p:to>
                                    </p:set>
                                    <p:set>
                                      <p:cBhvr>
                                        <p:cTn id="11" dur="1000" fill="hold"/>
                                        <p:tgtEl>
                                          <p:spTgt spid="3"/>
                                        </p:tgtEl>
                                        <p:attrNameLst>
                                          <p:attrName>fillcolor</p:attrName>
                                        </p:attrNameLst>
                                      </p:cBhvr>
                                      <p:to>
                                        <p:clrVal>
                                          <a:srgbClr val="E5E5E0"/>
                                        </p:clrVal>
                                      </p:to>
                                    </p:set>
                                    <p:set>
                                      <p:cBhvr>
                                        <p:cTn id="12" dur="1000" fill="hold"/>
                                        <p:tgtEl>
                                          <p:spTgt spid="3"/>
                                        </p:tgtEl>
                                        <p:attrNameLst>
                                          <p:attrName>fill.type</p:attrName>
                                        </p:attrNameLst>
                                      </p:cBhvr>
                                      <p:to>
                                        <p:strVal val="solid"/>
                                      </p:to>
                                    </p:set>
                                  </p:childTnLst>
                                </p:cTn>
                              </p:par>
                            </p:childTnLst>
                          </p:cTn>
                        </p:par>
                        <p:par>
                          <p:cTn id="13" fill="hold">
                            <p:stCondLst>
                              <p:cond delay="2260"/>
                            </p:stCondLst>
                            <p:childTnLst>
                              <p:par>
                                <p:cTn id="14" presetID="16" presetClass="emph" presetSubtype="0" fill="hold" grpId="1" nodeType="afterEffect">
                                  <p:stCondLst>
                                    <p:cond delay="0"/>
                                  </p:stCondLst>
                                  <p:iterate type="lt">
                                    <p:tmPct val="4000"/>
                                  </p:iterate>
                                  <p:childTnLst>
                                    <p:set>
                                      <p:cBhvr override="childStyle">
                                        <p:cTn id="15" dur="1000" fill="hold"/>
                                        <p:tgtEl>
                                          <p:spTgt spid="3"/>
                                        </p:tgtEl>
                                        <p:attrNameLst>
                                          <p:attrName>style.color</p:attrName>
                                        </p:attrNameLst>
                                      </p:cBhvr>
                                      <p:to>
                                        <p:clrVal>
                                          <a:srgbClr val="4F5261"/>
                                        </p:clrVal>
                                      </p:to>
                                    </p:set>
                                    <p:set>
                                      <p:cBhvr>
                                        <p:cTn id="16" dur="1000" fill="hold"/>
                                        <p:tgtEl>
                                          <p:spTgt spid="3"/>
                                        </p:tgtEl>
                                        <p:attrNameLst>
                                          <p:attrName>fillcolor</p:attrName>
                                        </p:attrNameLst>
                                      </p:cBhvr>
                                      <p:to>
                                        <p:clrVal>
                                          <a:srgbClr val="4F5261"/>
                                        </p:clrVal>
                                      </p:to>
                                    </p:set>
                                    <p:set>
                                      <p:cBhvr>
                                        <p:cTn id="17" dur="1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8EE2C2A2-4E95-4A65-83C0-CF352F96E107}"/>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33" name="图片 32">
            <a:extLst>
              <a:ext uri="{FF2B5EF4-FFF2-40B4-BE49-F238E27FC236}">
                <a16:creationId xmlns:a16="http://schemas.microsoft.com/office/drawing/2014/main" id="{D1789F90-EF4A-4447-93BC-1ABDDBE348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6" name="Google Shape;565;p68">
            <a:extLst>
              <a:ext uri="{FF2B5EF4-FFF2-40B4-BE49-F238E27FC236}">
                <a16:creationId xmlns:a16="http://schemas.microsoft.com/office/drawing/2014/main" id="{E4464293-3EAF-4CD3-8473-70A14207A037}"/>
              </a:ext>
            </a:extLst>
          </p:cNvPr>
          <p:cNvSpPr txBox="1"/>
          <p:nvPr/>
        </p:nvSpPr>
        <p:spPr>
          <a:xfrm>
            <a:off x="418964" y="893240"/>
            <a:ext cx="9838728" cy="4733057"/>
          </a:xfrm>
          <a:prstGeom prst="rect">
            <a:avLst/>
          </a:prstGeom>
          <a:noFill/>
          <a:ln>
            <a:noFill/>
          </a:ln>
        </p:spPr>
        <p:txBody>
          <a:bodyPr spcFirstLastPara="1" wrap="square" lIns="68575" tIns="68575" rIns="68575" bIns="68575" anchor="t" anchorCtr="0">
            <a:noAutofit/>
          </a:bodyPr>
          <a:lstStyle/>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We miss a good modeler who has deep understanding for texture and animation, so it costs a lot of time to produce models and modify lights, and lights actually wastes a lot of performance.</a:t>
            </a: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The most important things for making 3D game is how to cheat players, for example, I can generate numerous point light in the sky to simulate stars and they can move, but it is performance costly, so we just use a image to cover sky.</a:t>
            </a: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r>
              <a:rPr kumimoji="0" lang="en-US"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Some models and codes are hard to implement, </a:t>
            </a:r>
            <a:r>
              <a:rPr kumimoji="0" lang="en-US" altLang="zh-CN"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perfection is a Direction, not an option.</a:t>
            </a:r>
            <a:endParaRPr kumimoji="0" lang="en-US"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endParaRP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endParaRPr kumimoji="0"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endParaRPr>
          </a:p>
          <a:p>
            <a:pPr marL="254000" marR="0" lvl="0" indent="-152400" algn="l" defTabSz="914400" rtl="0" eaLnBrk="1" fontAlgn="auto" latinLnBrk="0" hangingPunct="1">
              <a:lnSpc>
                <a:spcPct val="80000"/>
              </a:lnSpc>
              <a:spcBef>
                <a:spcPts val="300"/>
              </a:spcBef>
              <a:spcAft>
                <a:spcPts val="0"/>
              </a:spcAft>
              <a:buClr>
                <a:prstClr val="black"/>
              </a:buClr>
              <a:buSzPts val="1500"/>
              <a:buFont typeface="Arial"/>
              <a:buNone/>
              <a:tabLst/>
              <a:defRPr/>
            </a:pPr>
            <a:endParaRPr kumimoji="0" sz="1500" b="0" i="0" u="none" strike="noStrike" kern="1200" cap="none" spc="0" normalizeH="0" baseline="0" noProof="0" dirty="0">
              <a:ln>
                <a:noFill/>
              </a:ln>
              <a:solidFill>
                <a:srgbClr val="666666"/>
              </a:solidFill>
              <a:effectLst/>
              <a:uLnTx/>
              <a:uFillTx/>
              <a:latin typeface="Calibri"/>
              <a:ea typeface="Calibri"/>
              <a:cs typeface="Calibri"/>
              <a:sym typeface="Calibri"/>
            </a:endParaRPr>
          </a:p>
        </p:txBody>
      </p:sp>
      <p:sp>
        <p:nvSpPr>
          <p:cNvPr id="10" name="矩形 9">
            <a:extLst>
              <a:ext uri="{FF2B5EF4-FFF2-40B4-BE49-F238E27FC236}">
                <a16:creationId xmlns:a16="http://schemas.microsoft.com/office/drawing/2014/main" id="{F33720CE-D1AE-4814-92AA-D15473361EA9}"/>
              </a:ext>
            </a:extLst>
          </p:cNvPr>
          <p:cNvSpPr/>
          <p:nvPr/>
        </p:nvSpPr>
        <p:spPr>
          <a:xfrm>
            <a:off x="418964" y="101827"/>
            <a:ext cx="660950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Reflective Evaluation: Challenges </a:t>
            </a:r>
          </a:p>
        </p:txBody>
      </p:sp>
      <p:cxnSp>
        <p:nvCxnSpPr>
          <p:cNvPr id="11" name="直接连接符 10">
            <a:extLst>
              <a:ext uri="{FF2B5EF4-FFF2-40B4-BE49-F238E27FC236}">
                <a16:creationId xmlns:a16="http://schemas.microsoft.com/office/drawing/2014/main" id="{4BDEC358-318E-4D8B-854F-E1DB042AF13E}"/>
              </a:ext>
            </a:extLst>
          </p:cNvPr>
          <p:cNvCxnSpPr>
            <a:cxnSpLocks/>
          </p:cNvCxnSpPr>
          <p:nvPr/>
        </p:nvCxnSpPr>
        <p:spPr>
          <a:xfrm>
            <a:off x="520564" y="829438"/>
            <a:ext cx="6196759"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EA833BF-038B-470E-AE48-19D7D3150D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39754" y="4903927"/>
            <a:ext cx="1852246" cy="1852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7082205"/>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A0FB33C-A49B-4241-B3E8-BFA620ADF78C}"/>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矩形 8"/>
          <p:cNvSpPr/>
          <p:nvPr/>
        </p:nvSpPr>
        <p:spPr>
          <a:xfrm>
            <a:off x="232011" y="674400"/>
            <a:ext cx="8176265" cy="5815053"/>
          </a:xfrm>
          <a:prstGeom prst="rect">
            <a:avLst/>
          </a:prstGeom>
        </p:spPr>
        <p:txBody>
          <a:bodyPr wrap="square">
            <a:spAutoFit/>
          </a:bodyPr>
          <a:lstStyle/>
          <a:p>
            <a:pPr marL="254000" indent="-304800">
              <a:lnSpc>
                <a:spcPts val="4500"/>
              </a:lnSpc>
              <a:buClr>
                <a:srgbClr val="666666"/>
              </a:buClr>
              <a:buSzPts val="2400"/>
              <a:buFontTx/>
              <a:buChar char="•"/>
              <a:defRPr/>
            </a:pPr>
            <a:r>
              <a:rPr lang="en-US" altLang="zh-CN" sz="3000" dirty="0">
                <a:solidFill>
                  <a:srgbClr val="666666"/>
                </a:solidFill>
                <a:latin typeface="Times New Roman" panose="02020603050405020304" pitchFamily="18" charset="0"/>
                <a:cs typeface="Times New Roman" panose="02020603050405020304" pitchFamily="18" charset="0"/>
              </a:rPr>
              <a:t>For a long time project, we need to plan the time well at the very beginning. We spent too much time on modeling in the early stage, which made everyone tired in the middle stage. </a:t>
            </a:r>
          </a:p>
          <a:p>
            <a:pPr marL="254000" indent="-304800">
              <a:lnSpc>
                <a:spcPts val="4500"/>
              </a:lnSpc>
              <a:buClr>
                <a:srgbClr val="666666"/>
              </a:buClr>
              <a:buSzPts val="2400"/>
              <a:buFontTx/>
              <a:buChar char="•"/>
              <a:defRPr/>
            </a:pPr>
            <a:endParaRPr lang="en-US" altLang="zh-CN" sz="3000" dirty="0">
              <a:solidFill>
                <a:srgbClr val="666666"/>
              </a:solidFill>
              <a:latin typeface="Times New Roman" panose="02020603050405020304" pitchFamily="18" charset="0"/>
              <a:cs typeface="Times New Roman" panose="02020603050405020304" pitchFamily="18" charset="0"/>
            </a:endParaRPr>
          </a:p>
          <a:p>
            <a:pPr marL="254000" indent="-304800">
              <a:lnSpc>
                <a:spcPts val="4500"/>
              </a:lnSpc>
              <a:buClr>
                <a:srgbClr val="666666"/>
              </a:buClr>
              <a:buSzPts val="2400"/>
              <a:buFontTx/>
              <a:buChar char="•"/>
              <a:defRPr/>
            </a:pPr>
            <a:r>
              <a:rPr lang="en-US" altLang="zh-CN" sz="3000" dirty="0">
                <a:solidFill>
                  <a:srgbClr val="666666"/>
                </a:solidFill>
                <a:latin typeface="Times New Roman" panose="02020603050405020304" pitchFamily="18" charset="0"/>
                <a:cs typeface="Times New Roman" panose="02020603050405020304" pitchFamily="18" charset="0"/>
              </a:rPr>
              <a:t>There are too many modules in a project, so the group needs to maintain regular and efficient communication. If the communication is not regular, some modules will be repeated and people cannot understand each other</a:t>
            </a:r>
            <a:endParaRPr lang="zh-CN" altLang="en-US" sz="3000" dirty="0">
              <a:solidFill>
                <a:srgbClr val="666666"/>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FFD4585B-1ED2-4501-B802-5E1155825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2" name="图片 1">
            <a:extLst>
              <a:ext uri="{FF2B5EF4-FFF2-40B4-BE49-F238E27FC236}">
                <a16:creationId xmlns:a16="http://schemas.microsoft.com/office/drawing/2014/main" id="{493CDA09-6E60-473A-8B37-9B5AB5C8182C}"/>
              </a:ext>
            </a:extLst>
          </p:cNvPr>
          <p:cNvPicPr>
            <a:picLocks noChangeAspect="1"/>
          </p:cNvPicPr>
          <p:nvPr/>
        </p:nvPicPr>
        <p:blipFill>
          <a:blip r:embed="rId5"/>
          <a:stretch>
            <a:fillRect/>
          </a:stretch>
        </p:blipFill>
        <p:spPr>
          <a:xfrm>
            <a:off x="8800041" y="2379471"/>
            <a:ext cx="2404909" cy="2404909"/>
          </a:xfrm>
          <a:prstGeom prst="rect">
            <a:avLst/>
          </a:prstGeom>
        </p:spPr>
      </p:pic>
    </p:spTree>
    <p:extLst>
      <p:ext uri="{BB962C8B-B14F-4D97-AF65-F5344CB8AC3E}">
        <p14:creationId xmlns:p14="http://schemas.microsoft.com/office/powerpoint/2010/main" val="2418491288"/>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8EE2C2A2-4E95-4A65-83C0-CF352F96E107}"/>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33" name="图片 32">
            <a:extLst>
              <a:ext uri="{FF2B5EF4-FFF2-40B4-BE49-F238E27FC236}">
                <a16:creationId xmlns:a16="http://schemas.microsoft.com/office/drawing/2014/main" id="{D1789F90-EF4A-4447-93BC-1ABDDBE348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6" name="Google Shape;565;p68">
            <a:extLst>
              <a:ext uri="{FF2B5EF4-FFF2-40B4-BE49-F238E27FC236}">
                <a16:creationId xmlns:a16="http://schemas.microsoft.com/office/drawing/2014/main" id="{E4464293-3EAF-4CD3-8473-70A14207A037}"/>
              </a:ext>
            </a:extLst>
          </p:cNvPr>
          <p:cNvSpPr txBox="1"/>
          <p:nvPr/>
        </p:nvSpPr>
        <p:spPr>
          <a:xfrm>
            <a:off x="418964" y="1295505"/>
            <a:ext cx="11559676" cy="5363203"/>
          </a:xfrm>
          <a:prstGeom prst="rect">
            <a:avLst/>
          </a:prstGeom>
          <a:noFill/>
          <a:ln>
            <a:noFill/>
          </a:ln>
        </p:spPr>
        <p:txBody>
          <a:bodyPr spcFirstLastPara="1" wrap="square" lIns="68575" tIns="68575" rIns="68575" bIns="68575" anchor="t" anchorCtr="0">
            <a:noAutofit/>
          </a:bodyPr>
          <a:lstStyle/>
          <a:p>
            <a:pPr marL="254000" marR="0" lvl="0" indent="-304800" algn="l" defTabSz="914400" rtl="0" eaLnBrk="1" fontAlgn="auto" latinLnBrk="0" hangingPunct="1">
              <a:lnSpc>
                <a:spcPts val="5500"/>
              </a:lnSpc>
              <a:spcBef>
                <a:spcPts val="0"/>
              </a:spcBef>
              <a:spcAft>
                <a:spcPts val="0"/>
              </a:spcAft>
              <a:buClr>
                <a:srgbClr val="666666"/>
              </a:buClr>
              <a:buSzPts val="2400"/>
              <a:buFontTx/>
              <a:buChar char="•"/>
              <a:tabLst/>
              <a:defRPr/>
            </a:pPr>
            <a:r>
              <a:rPr kumimoji="0" lang="en-US" sz="36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Improvement of coding ability</a:t>
            </a:r>
          </a:p>
          <a:p>
            <a:pPr marL="254000" marR="0" lvl="0" indent="-304800" algn="l" defTabSz="914400" rtl="0" eaLnBrk="1" fontAlgn="auto" latinLnBrk="0" hangingPunct="1">
              <a:lnSpc>
                <a:spcPts val="5500"/>
              </a:lnSpc>
              <a:spcBef>
                <a:spcPts val="0"/>
              </a:spcBef>
              <a:spcAft>
                <a:spcPts val="0"/>
              </a:spcAft>
              <a:buClr>
                <a:srgbClr val="666666"/>
              </a:buClr>
              <a:buSzPts val="2400"/>
              <a:buFontTx/>
              <a:buChar char="•"/>
              <a:tabLst/>
              <a:defRPr/>
            </a:pPr>
            <a:r>
              <a:rPr kumimoji="0" lang="en-US" sz="36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An impressive project experience</a:t>
            </a:r>
          </a:p>
          <a:p>
            <a:pPr marL="254000" marR="0" lvl="0" indent="-304800" algn="l" defTabSz="914400" rtl="0" eaLnBrk="1" fontAlgn="auto" latinLnBrk="0" hangingPunct="1">
              <a:lnSpc>
                <a:spcPts val="5500"/>
              </a:lnSpc>
              <a:spcBef>
                <a:spcPts val="0"/>
              </a:spcBef>
              <a:spcAft>
                <a:spcPts val="0"/>
              </a:spcAft>
              <a:buClr>
                <a:srgbClr val="666666"/>
              </a:buClr>
              <a:buSzPts val="2400"/>
              <a:buFontTx/>
              <a:buChar char="•"/>
              <a:tabLst/>
              <a:defRPr/>
            </a:pPr>
            <a:r>
              <a:rPr kumimoji="0" lang="en-US" sz="36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Time arrangement</a:t>
            </a:r>
          </a:p>
          <a:p>
            <a:pPr marL="254000" marR="0" lvl="0" indent="-304800" algn="l" defTabSz="914400" rtl="0" eaLnBrk="1" fontAlgn="auto" latinLnBrk="0" hangingPunct="1">
              <a:lnSpc>
                <a:spcPts val="5500"/>
              </a:lnSpc>
              <a:spcBef>
                <a:spcPts val="0"/>
              </a:spcBef>
              <a:spcAft>
                <a:spcPts val="0"/>
              </a:spcAft>
              <a:buClr>
                <a:srgbClr val="666666"/>
              </a:buClr>
              <a:buSzPts val="2400"/>
              <a:buFontTx/>
              <a:buChar char="•"/>
              <a:tabLst/>
              <a:defRPr/>
            </a:pPr>
            <a:r>
              <a:rPr kumimoji="0" lang="en-US" sz="36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Teamwork spirit</a:t>
            </a:r>
          </a:p>
          <a:p>
            <a:pPr marL="254000" marR="0" lvl="0" indent="-304800" algn="l" defTabSz="914400" rtl="0" eaLnBrk="1" fontAlgn="auto" latinLnBrk="0" hangingPunct="1">
              <a:lnSpc>
                <a:spcPts val="5500"/>
              </a:lnSpc>
              <a:spcBef>
                <a:spcPts val="0"/>
              </a:spcBef>
              <a:spcAft>
                <a:spcPts val="0"/>
              </a:spcAft>
              <a:buClr>
                <a:srgbClr val="666666"/>
              </a:buClr>
              <a:buSzPts val="2400"/>
              <a:buFontTx/>
              <a:buChar char="•"/>
              <a:tabLst/>
              <a:defRPr/>
            </a:pPr>
            <a:r>
              <a:rPr kumimoji="0" lang="en-US" sz="36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Friendship</a:t>
            </a:r>
          </a:p>
          <a:p>
            <a:pPr marL="254000" marR="0" lvl="0" indent="-304800" algn="l" defTabSz="914400" rtl="0" eaLnBrk="1" fontAlgn="auto" latinLnBrk="0" hangingPunct="1">
              <a:lnSpc>
                <a:spcPts val="5500"/>
              </a:lnSpc>
              <a:spcBef>
                <a:spcPts val="0"/>
              </a:spcBef>
              <a:spcAft>
                <a:spcPts val="0"/>
              </a:spcAft>
              <a:buClr>
                <a:srgbClr val="666666"/>
              </a:buClr>
              <a:buSzPts val="2400"/>
              <a:buFontTx/>
              <a:buChar char="•"/>
              <a:tabLst/>
              <a:defRPr/>
            </a:pPr>
            <a:r>
              <a:rPr kumimoji="0" lang="en-US" sz="36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Supervisors’ guidance </a:t>
            </a:r>
          </a:p>
          <a:p>
            <a:pPr marL="254000" marR="0" lvl="0" indent="-304800" algn="l" defTabSz="914400" rtl="0" eaLnBrk="1" fontAlgn="auto" latinLnBrk="0" hangingPunct="1">
              <a:lnSpc>
                <a:spcPts val="5500"/>
              </a:lnSpc>
              <a:spcBef>
                <a:spcPts val="0"/>
              </a:spcBef>
              <a:spcAft>
                <a:spcPts val="0"/>
              </a:spcAft>
              <a:buClr>
                <a:srgbClr val="666666"/>
              </a:buClr>
              <a:buSzPts val="2400"/>
              <a:buFontTx/>
              <a:buChar char="•"/>
              <a:tabLst/>
              <a:defRPr/>
            </a:pPr>
            <a:r>
              <a:rPr kumimoji="0" lang="en-US" sz="36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rPr>
              <a:t>Game users’ support</a:t>
            </a: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endParaRPr kumimoji="0" lang="en-US"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endParaRP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endParaRPr kumimoji="0" lang="en-US"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endParaRPr>
          </a:p>
          <a:p>
            <a:pPr marL="254000" marR="0" lvl="0" indent="-304800" algn="l" defTabSz="914400" rtl="0" eaLnBrk="1" fontAlgn="auto" latinLnBrk="0" hangingPunct="1">
              <a:lnSpc>
                <a:spcPts val="4500"/>
              </a:lnSpc>
              <a:spcBef>
                <a:spcPts val="0"/>
              </a:spcBef>
              <a:spcAft>
                <a:spcPts val="0"/>
              </a:spcAft>
              <a:buClr>
                <a:srgbClr val="666666"/>
              </a:buClr>
              <a:buSzPts val="2400"/>
              <a:buFontTx/>
              <a:buChar char="•"/>
              <a:tabLst/>
              <a:defRPr/>
            </a:pPr>
            <a:endParaRPr kumimoji="0" sz="30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Times New Roman" panose="02020603050405020304" pitchFamily="18" charset="0"/>
              <a:sym typeface="Calibri"/>
            </a:endParaRPr>
          </a:p>
          <a:p>
            <a:pPr marL="254000" marR="0" lvl="0" indent="-152400" algn="l" defTabSz="914400" rtl="0" eaLnBrk="1" fontAlgn="auto" latinLnBrk="0" hangingPunct="1">
              <a:lnSpc>
                <a:spcPct val="80000"/>
              </a:lnSpc>
              <a:spcBef>
                <a:spcPts val="300"/>
              </a:spcBef>
              <a:spcAft>
                <a:spcPts val="0"/>
              </a:spcAft>
              <a:buClr>
                <a:prstClr val="black"/>
              </a:buClr>
              <a:buSzPts val="1500"/>
              <a:buFont typeface="Arial"/>
              <a:buNone/>
              <a:tabLst/>
              <a:defRPr/>
            </a:pPr>
            <a:endParaRPr kumimoji="0" sz="1500" b="0" i="0" u="none" strike="noStrike" kern="1200" cap="none" spc="0" normalizeH="0" baseline="0" noProof="0" dirty="0">
              <a:ln>
                <a:noFill/>
              </a:ln>
              <a:solidFill>
                <a:srgbClr val="666666"/>
              </a:solidFill>
              <a:effectLst/>
              <a:uLnTx/>
              <a:uFillTx/>
              <a:latin typeface="Calibri"/>
              <a:ea typeface="Calibri"/>
              <a:cs typeface="Calibri"/>
              <a:sym typeface="Calibri"/>
            </a:endParaRPr>
          </a:p>
        </p:txBody>
      </p:sp>
      <p:sp>
        <p:nvSpPr>
          <p:cNvPr id="10" name="矩形 9">
            <a:extLst>
              <a:ext uri="{FF2B5EF4-FFF2-40B4-BE49-F238E27FC236}">
                <a16:creationId xmlns:a16="http://schemas.microsoft.com/office/drawing/2014/main" id="{F33720CE-D1AE-4814-92AA-D15473361EA9}"/>
              </a:ext>
            </a:extLst>
          </p:cNvPr>
          <p:cNvSpPr/>
          <p:nvPr/>
        </p:nvSpPr>
        <p:spPr>
          <a:xfrm>
            <a:off x="418964" y="101827"/>
            <a:ext cx="444224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F5261"/>
                </a:solidFill>
                <a:effectLst/>
                <a:uLnTx/>
                <a:uFillTx/>
                <a:latin typeface="Times New Roman" panose="02020603050405020304" pitchFamily="18" charset="0"/>
                <a:ea typeface="MComic PRC Medium" panose="00000500000000000000" pitchFamily="2" charset="-122"/>
                <a:cs typeface="Times New Roman" panose="02020603050405020304" pitchFamily="18" charset="0"/>
              </a:rPr>
              <a:t>Reflective Evaluation </a:t>
            </a:r>
          </a:p>
        </p:txBody>
      </p:sp>
      <p:cxnSp>
        <p:nvCxnSpPr>
          <p:cNvPr id="11" name="直接连接符 10">
            <a:extLst>
              <a:ext uri="{FF2B5EF4-FFF2-40B4-BE49-F238E27FC236}">
                <a16:creationId xmlns:a16="http://schemas.microsoft.com/office/drawing/2014/main" id="{4BDEC358-318E-4D8B-854F-E1DB042AF13E}"/>
              </a:ext>
            </a:extLst>
          </p:cNvPr>
          <p:cNvCxnSpPr>
            <a:cxnSpLocks/>
          </p:cNvCxnSpPr>
          <p:nvPr/>
        </p:nvCxnSpPr>
        <p:spPr>
          <a:xfrm>
            <a:off x="520564" y="829438"/>
            <a:ext cx="3969374" cy="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815DE1A-0225-4D63-B078-CDB195C7BB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3686" y="5052646"/>
            <a:ext cx="2368314" cy="1805354"/>
          </a:xfrm>
          <a:prstGeom prst="rect">
            <a:avLst/>
          </a:prstGeom>
        </p:spPr>
      </p:pic>
      <p:pic>
        <p:nvPicPr>
          <p:cNvPr id="7" name="图片 6">
            <a:extLst>
              <a:ext uri="{FF2B5EF4-FFF2-40B4-BE49-F238E27FC236}">
                <a16:creationId xmlns:a16="http://schemas.microsoft.com/office/drawing/2014/main" id="{AE69CAE8-2721-4A5F-9FA6-715AD1815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2901" y="1886910"/>
            <a:ext cx="3899099" cy="2230285"/>
          </a:xfrm>
          <a:prstGeom prst="rect">
            <a:avLst/>
          </a:prstGeom>
        </p:spPr>
      </p:pic>
    </p:spTree>
    <p:extLst>
      <p:ext uri="{BB962C8B-B14F-4D97-AF65-F5344CB8AC3E}">
        <p14:creationId xmlns:p14="http://schemas.microsoft.com/office/powerpoint/2010/main" val="2445482747"/>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矩形 625"/>
          <p:cNvSpPr/>
          <p:nvPr/>
        </p:nvSpPr>
        <p:spPr>
          <a:xfrm>
            <a:off x="0" y="4764504"/>
            <a:ext cx="12192000" cy="2106195"/>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625" name="矩形 624"/>
          <p:cNvSpPr/>
          <p:nvPr/>
        </p:nvSpPr>
        <p:spPr>
          <a:xfrm>
            <a:off x="0" y="-1"/>
            <a:ext cx="6581274" cy="4764503"/>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627" name="文本框 626"/>
          <p:cNvSpPr txBox="1"/>
          <p:nvPr/>
        </p:nvSpPr>
        <p:spPr>
          <a:xfrm>
            <a:off x="0" y="2640845"/>
            <a:ext cx="6581274" cy="2123658"/>
          </a:xfrm>
          <a:prstGeom prst="rect">
            <a:avLst/>
          </a:prstGeom>
          <a:noFill/>
        </p:spPr>
        <p:txBody>
          <a:bodyPr wrap="square" rtlCol="0">
            <a:spAutoFit/>
          </a:bodyPr>
          <a:lstStyle/>
          <a:p>
            <a:pPr lvl="0">
              <a:defRPr/>
            </a:pPr>
            <a:r>
              <a:rPr lang="en-US" altLang="zh-CN" sz="6600" dirty="0">
                <a:solidFill>
                  <a:srgbClr val="4F5261"/>
                </a:solidFill>
                <a:latin typeface="Castellar" panose="020A0402060406010301" pitchFamily="18" charset="0"/>
                <a:ea typeface="Meiryo" panose="020B0604030504040204" pitchFamily="34" charset="-128"/>
              </a:rPr>
              <a:t>Thanks for Listening</a:t>
            </a:r>
            <a:endParaRPr lang="zh-CN" altLang="en-US" sz="6600" dirty="0">
              <a:solidFill>
                <a:srgbClr val="4F5261"/>
              </a:solidFill>
              <a:latin typeface="Castellar" panose="020A0402060406010301" pitchFamily="18" charset="0"/>
              <a:ea typeface="AjiwaiPro" panose="02000600000000000000" pitchFamily="2" charset="-128"/>
            </a:endParaRPr>
          </a:p>
        </p:txBody>
      </p:sp>
      <p:pic>
        <p:nvPicPr>
          <p:cNvPr id="7" name="图片 6">
            <a:extLst>
              <a:ext uri="{FF2B5EF4-FFF2-40B4-BE49-F238E27FC236}">
                <a16:creationId xmlns:a16="http://schemas.microsoft.com/office/drawing/2014/main" id="{BEA87AC1-E1D7-4CB3-A758-053FE3F409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9EF47F4B-2A40-4D60-8D02-9EA9576D1A58}"/>
                  </a:ext>
                </a:extLst>
              </p:cNvPr>
              <p:cNvGraphicFramePr>
                <a:graphicFrameLocks noChangeAspect="1"/>
              </p:cNvGraphicFramePr>
              <p:nvPr>
                <p:extLst>
                  <p:ext uri="{D42A27DB-BD31-4B8C-83A1-F6EECF244321}">
                    <p14:modId xmlns:p14="http://schemas.microsoft.com/office/powerpoint/2010/main" val="2275017932"/>
                  </p:ext>
                </p:extLst>
              </p:nvPr>
            </p:nvGraphicFramePr>
            <p:xfrm>
              <a:off x="9388069" y="1563132"/>
              <a:ext cx="3440233" cy="3997729"/>
            </p:xfrm>
            <a:graphic>
              <a:graphicData uri="http://schemas.microsoft.com/office/drawing/2017/model3d">
                <am3d:model3d r:embed="rId5">
                  <am3d:spPr>
                    <a:xfrm>
                      <a:off x="0" y="0"/>
                      <a:ext cx="3440233" cy="3997729"/>
                    </a:xfrm>
                    <a:prstGeom prst="rect">
                      <a:avLst/>
                    </a:prstGeom>
                  </am3d:spPr>
                  <am3d:camera>
                    <am3d:pos x="0" y="0" z="75586984"/>
                    <am3d:up dx="0" dy="36000000" dz="0"/>
                    <am3d:lookAt x="0" y="0" z="0"/>
                    <am3d:perspective fov="2700000"/>
                  </am3d:camera>
                  <am3d:trans>
                    <am3d:meterPerModelUnit n="8842" d="1000000"/>
                    <am3d:preTrans dx="1098184" dy="-26212670" dz="683590"/>
                    <am3d:scale>
                      <am3d:sx n="1000000" d="1000000"/>
                      <am3d:sy n="1000000" d="1000000"/>
                      <am3d:sz n="1000000" d="1000000"/>
                    </am3d:scale>
                    <am3d:rot ax="1200000" ay="-1800000" az="-6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1666" count="indefinite"/>
                      </a3danim:embedAnim>
                    </a:ext>
                    <a:ext uri="{E9DE012E-A134-456F-84FE-255F9AAD75C6}">
                      <a3danim:posterFrame xmlns:a3danim="http://schemas.microsoft.com/office/drawing/2018/animation/model3d" animId="0"/>
                    </a:ext>
                  </am3d:extLst>
                  <am3d:objViewport viewportSz="42440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9EF47F4B-2A40-4D60-8D02-9EA9576D1A58}"/>
                  </a:ext>
                </a:extLst>
              </p:cNvPr>
              <p:cNvPicPr>
                <a:picLocks noGrp="1" noRot="1" noChangeAspect="1" noMove="1" noResize="1" noEditPoints="1" noAdjustHandles="1" noChangeArrowheads="1" noChangeShapeType="1" noCrop="1"/>
              </p:cNvPicPr>
              <p:nvPr/>
            </p:nvPicPr>
            <p:blipFill>
              <a:blip r:embed="rId6"/>
              <a:stretch>
                <a:fillRect/>
              </a:stretch>
            </p:blipFill>
            <p:spPr>
              <a:xfrm>
                <a:off x="9388069" y="1563132"/>
                <a:ext cx="3440233" cy="3997729"/>
              </a:xfrm>
              <a:prstGeom prst="rect">
                <a:avLst/>
              </a:prstGeom>
            </p:spPr>
          </p:pic>
        </mc:Fallback>
      </mc:AlternateContent>
      <p:pic>
        <p:nvPicPr>
          <p:cNvPr id="4" name="图片 3">
            <a:extLst>
              <a:ext uri="{FF2B5EF4-FFF2-40B4-BE49-F238E27FC236}">
                <a16:creationId xmlns:a16="http://schemas.microsoft.com/office/drawing/2014/main" id="{FE64DFBC-7945-4706-9463-AC1FAA37DF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3001" y="1315551"/>
            <a:ext cx="1066699" cy="1066699"/>
          </a:xfrm>
          <a:prstGeom prst="rect">
            <a:avLst/>
          </a:prstGeom>
        </p:spPr>
      </p:pic>
      <p:pic>
        <p:nvPicPr>
          <p:cNvPr id="6" name="图片 5">
            <a:extLst>
              <a:ext uri="{FF2B5EF4-FFF2-40B4-BE49-F238E27FC236}">
                <a16:creationId xmlns:a16="http://schemas.microsoft.com/office/drawing/2014/main" id="{208B6136-EFF8-4B9A-835B-13BDC824C8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3001" y="2562156"/>
            <a:ext cx="1066700" cy="1066700"/>
          </a:xfrm>
          <a:prstGeom prst="rect">
            <a:avLst/>
          </a:prstGeom>
        </p:spPr>
      </p:pic>
      <p:sp>
        <p:nvSpPr>
          <p:cNvPr id="8" name="文本框 7">
            <a:extLst>
              <a:ext uri="{FF2B5EF4-FFF2-40B4-BE49-F238E27FC236}">
                <a16:creationId xmlns:a16="http://schemas.microsoft.com/office/drawing/2014/main" id="{389167AD-FDF6-4835-8243-8806347460D3}"/>
              </a:ext>
            </a:extLst>
          </p:cNvPr>
          <p:cNvSpPr txBox="1"/>
          <p:nvPr/>
        </p:nvSpPr>
        <p:spPr>
          <a:xfrm>
            <a:off x="7871427" y="1247371"/>
            <a:ext cx="2197100" cy="2554545"/>
          </a:xfrm>
          <a:prstGeom prst="rect">
            <a:avLst/>
          </a:prstGeom>
          <a:noFill/>
        </p:spPr>
        <p:txBody>
          <a:bodyPr wrap="square" rtlCol="0">
            <a:spAutoFit/>
          </a:bodyPr>
          <a:lstStyle/>
          <a:p>
            <a:r>
              <a:rPr lang="en-US" altLang="zh-CN" sz="4000" dirty="0"/>
              <a:t>JSFML</a:t>
            </a:r>
          </a:p>
          <a:p>
            <a:r>
              <a:rPr lang="en-US" altLang="zh-CN" sz="4000" dirty="0"/>
              <a:t>JME</a:t>
            </a:r>
          </a:p>
          <a:p>
            <a:r>
              <a:rPr lang="en-US" altLang="zh-CN" sz="4000" dirty="0"/>
              <a:t>LEMUR</a:t>
            </a:r>
          </a:p>
          <a:p>
            <a:r>
              <a:rPr lang="en-US" altLang="zh-CN" sz="4000" dirty="0"/>
              <a:t>Swing</a:t>
            </a:r>
            <a:endParaRPr lang="zh-CN" altLang="en-US" sz="4000" dirty="0"/>
          </a:p>
        </p:txBody>
      </p:sp>
    </p:spTree>
    <p:extLst>
      <p:ext uri="{BB962C8B-B14F-4D97-AF65-F5344CB8AC3E}">
        <p14:creationId xmlns:p14="http://schemas.microsoft.com/office/powerpoint/2010/main" val="1067895944"/>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667" fill="hold"/>
                                        <p:tgtEl>
                                          <p:spTgt spid="2"/>
                                        </p:tgtEl>
                                        <p:attrNameLst>
                                          <p:attrName>embedded1</p:attrName>
                                        </p:attrNameLst>
                                      </p:cBhvr>
                                      <p:tavLst>
                                        <p:tav tm="0">
                                          <p:val>
                                            <p:fltVal val="0"/>
                                          </p:val>
                                        </p:tav>
                                        <p:tav tm="100000">
                                          <p:val>
                                            <p:fltVal val="1"/>
                                          </p:val>
                                        </p:tav>
                                      </p:tavLst>
                                    </p:anim>
                                  </p:childTnLst>
                                </p:cTn>
                              </p:par>
                              <p:par>
                                <p:cTn id="7" presetID="26" presetClass="entr" presetSubtype="0" fill="hold" grpId="0" nodeType="withEffect">
                                  <p:stCondLst>
                                    <p:cond delay="0"/>
                                  </p:stCondLst>
                                  <p:childTnLst>
                                    <p:set>
                                      <p:cBhvr>
                                        <p:cTn id="8" dur="1" fill="hold">
                                          <p:stCondLst>
                                            <p:cond delay="0"/>
                                          </p:stCondLst>
                                        </p:cTn>
                                        <p:tgtEl>
                                          <p:spTgt spid="627"/>
                                        </p:tgtEl>
                                        <p:attrNameLst>
                                          <p:attrName>style.visibility</p:attrName>
                                        </p:attrNameLst>
                                      </p:cBhvr>
                                      <p:to>
                                        <p:strVal val="visible"/>
                                      </p:to>
                                    </p:set>
                                    <p:animEffect transition="in" filter="wipe(down)">
                                      <p:cBhvr>
                                        <p:cTn id="9" dur="435">
                                          <p:stCondLst>
                                            <p:cond delay="0"/>
                                          </p:stCondLst>
                                        </p:cTn>
                                        <p:tgtEl>
                                          <p:spTgt spid="627"/>
                                        </p:tgtEl>
                                      </p:cBhvr>
                                    </p:animEffect>
                                    <p:anim calcmode="lin" valueType="num">
                                      <p:cBhvr>
                                        <p:cTn id="10" dur="1367" tmFilter="0,0; 0.14,0.36; 0.43,0.73; 0.71,0.91; 1.0,1.0">
                                          <p:stCondLst>
                                            <p:cond delay="0"/>
                                          </p:stCondLst>
                                        </p:cTn>
                                        <p:tgtEl>
                                          <p:spTgt spid="627"/>
                                        </p:tgtEl>
                                        <p:attrNameLst>
                                          <p:attrName>ppt_x</p:attrName>
                                        </p:attrNameLst>
                                      </p:cBhvr>
                                      <p:tavLst>
                                        <p:tav tm="0">
                                          <p:val>
                                            <p:strVal val="#ppt_x-0.25"/>
                                          </p:val>
                                        </p:tav>
                                        <p:tav tm="100000">
                                          <p:val>
                                            <p:strVal val="#ppt_x"/>
                                          </p:val>
                                        </p:tav>
                                      </p:tavLst>
                                    </p:anim>
                                    <p:anim calcmode="lin" valueType="num">
                                      <p:cBhvr>
                                        <p:cTn id="11" dur="498" tmFilter="0.0,0.0; 0.25,0.07; 0.50,0.2; 0.75,0.467; 1.0,1.0">
                                          <p:stCondLst>
                                            <p:cond delay="0"/>
                                          </p:stCondLst>
                                        </p:cTn>
                                        <p:tgtEl>
                                          <p:spTgt spid="627"/>
                                        </p:tgtEl>
                                        <p:attrNameLst>
                                          <p:attrName>ppt_y</p:attrName>
                                        </p:attrNameLst>
                                      </p:cBhvr>
                                      <p:tavLst>
                                        <p:tav tm="0" fmla="#ppt_y-sin(pi*$)/3">
                                          <p:val>
                                            <p:fltVal val="0.5"/>
                                          </p:val>
                                        </p:tav>
                                        <p:tav tm="100000">
                                          <p:val>
                                            <p:fltVal val="1"/>
                                          </p:val>
                                        </p:tav>
                                      </p:tavLst>
                                    </p:anim>
                                    <p:anim calcmode="lin" valueType="num">
                                      <p:cBhvr>
                                        <p:cTn id="12" dur="498" tmFilter="0, 0; 0.125,0.2665; 0.25,0.4; 0.375,0.465; 0.5,0.5;  0.625,0.535; 0.75,0.6; 0.875,0.7335; 1,1">
                                          <p:stCondLst>
                                            <p:cond delay="498"/>
                                          </p:stCondLst>
                                        </p:cTn>
                                        <p:tgtEl>
                                          <p:spTgt spid="627"/>
                                        </p:tgtEl>
                                        <p:attrNameLst>
                                          <p:attrName>ppt_y</p:attrName>
                                        </p:attrNameLst>
                                      </p:cBhvr>
                                      <p:tavLst>
                                        <p:tav tm="0" fmla="#ppt_y-sin(pi*$)/9">
                                          <p:val>
                                            <p:fltVal val="0"/>
                                          </p:val>
                                        </p:tav>
                                        <p:tav tm="100000">
                                          <p:val>
                                            <p:fltVal val="1"/>
                                          </p:val>
                                        </p:tav>
                                      </p:tavLst>
                                    </p:anim>
                                    <p:anim calcmode="lin" valueType="num">
                                      <p:cBhvr>
                                        <p:cTn id="13" dur="249" tmFilter="0, 0; 0.125,0.2665; 0.25,0.4; 0.375,0.465; 0.5,0.5;  0.625,0.535; 0.75,0.6; 0.875,0.7335; 1,1">
                                          <p:stCondLst>
                                            <p:cond delay="993"/>
                                          </p:stCondLst>
                                        </p:cTn>
                                        <p:tgtEl>
                                          <p:spTgt spid="627"/>
                                        </p:tgtEl>
                                        <p:attrNameLst>
                                          <p:attrName>ppt_y</p:attrName>
                                        </p:attrNameLst>
                                      </p:cBhvr>
                                      <p:tavLst>
                                        <p:tav tm="0" fmla="#ppt_y-sin(pi*$)/27">
                                          <p:val>
                                            <p:fltVal val="0"/>
                                          </p:val>
                                        </p:tav>
                                        <p:tav tm="100000">
                                          <p:val>
                                            <p:fltVal val="1"/>
                                          </p:val>
                                        </p:tav>
                                      </p:tavLst>
                                    </p:anim>
                                    <p:anim calcmode="lin" valueType="num">
                                      <p:cBhvr>
                                        <p:cTn id="14" dur="123" tmFilter="0, 0; 0.125,0.2665; 0.25,0.4; 0.375,0.465; 0.5,0.5;  0.625,0.535; 0.75,0.6; 0.875,0.7335; 1,1">
                                          <p:stCondLst>
                                            <p:cond delay="1242"/>
                                          </p:stCondLst>
                                        </p:cTn>
                                        <p:tgtEl>
                                          <p:spTgt spid="627"/>
                                        </p:tgtEl>
                                        <p:attrNameLst>
                                          <p:attrName>ppt_y</p:attrName>
                                        </p:attrNameLst>
                                      </p:cBhvr>
                                      <p:tavLst>
                                        <p:tav tm="0" fmla="#ppt_y-sin(pi*$)/81">
                                          <p:val>
                                            <p:fltVal val="0"/>
                                          </p:val>
                                        </p:tav>
                                        <p:tav tm="100000">
                                          <p:val>
                                            <p:fltVal val="1"/>
                                          </p:val>
                                        </p:tav>
                                      </p:tavLst>
                                    </p:anim>
                                    <p:animScale>
                                      <p:cBhvr>
                                        <p:cTn id="15" dur="20">
                                          <p:stCondLst>
                                            <p:cond delay="487"/>
                                          </p:stCondLst>
                                        </p:cTn>
                                        <p:tgtEl>
                                          <p:spTgt spid="627"/>
                                        </p:tgtEl>
                                      </p:cBhvr>
                                      <p:to x="100000" y="60000"/>
                                    </p:animScale>
                                    <p:animScale>
                                      <p:cBhvr>
                                        <p:cTn id="16" dur="124" decel="50000">
                                          <p:stCondLst>
                                            <p:cond delay="507"/>
                                          </p:stCondLst>
                                        </p:cTn>
                                        <p:tgtEl>
                                          <p:spTgt spid="627"/>
                                        </p:tgtEl>
                                      </p:cBhvr>
                                      <p:to x="100000" y="100000"/>
                                    </p:animScale>
                                    <p:animScale>
                                      <p:cBhvr>
                                        <p:cTn id="17" dur="20">
                                          <p:stCondLst>
                                            <p:cond delay="984"/>
                                          </p:stCondLst>
                                        </p:cTn>
                                        <p:tgtEl>
                                          <p:spTgt spid="627"/>
                                        </p:tgtEl>
                                      </p:cBhvr>
                                      <p:to x="100000" y="80000"/>
                                    </p:animScale>
                                    <p:animScale>
                                      <p:cBhvr>
                                        <p:cTn id="18" dur="124" decel="50000">
                                          <p:stCondLst>
                                            <p:cond delay="1004"/>
                                          </p:stCondLst>
                                        </p:cTn>
                                        <p:tgtEl>
                                          <p:spTgt spid="627"/>
                                        </p:tgtEl>
                                      </p:cBhvr>
                                      <p:to x="100000" y="100000"/>
                                    </p:animScale>
                                    <p:animScale>
                                      <p:cBhvr>
                                        <p:cTn id="19" dur="20">
                                          <p:stCondLst>
                                            <p:cond delay="1231"/>
                                          </p:stCondLst>
                                        </p:cTn>
                                        <p:tgtEl>
                                          <p:spTgt spid="627"/>
                                        </p:tgtEl>
                                      </p:cBhvr>
                                      <p:to x="100000" y="90000"/>
                                    </p:animScale>
                                    <p:animScale>
                                      <p:cBhvr>
                                        <p:cTn id="20" dur="124" decel="50000">
                                          <p:stCondLst>
                                            <p:cond delay="1251"/>
                                          </p:stCondLst>
                                        </p:cTn>
                                        <p:tgtEl>
                                          <p:spTgt spid="627"/>
                                        </p:tgtEl>
                                      </p:cBhvr>
                                      <p:to x="100000" y="100000"/>
                                    </p:animScale>
                                    <p:animScale>
                                      <p:cBhvr>
                                        <p:cTn id="21" dur="20">
                                          <p:stCondLst>
                                            <p:cond delay="1356"/>
                                          </p:stCondLst>
                                        </p:cTn>
                                        <p:tgtEl>
                                          <p:spTgt spid="627"/>
                                        </p:tgtEl>
                                      </p:cBhvr>
                                      <p:to x="100000" y="95000"/>
                                    </p:animScale>
                                    <p:animScale>
                                      <p:cBhvr>
                                        <p:cTn id="22" dur="124" decel="50000">
                                          <p:stCondLst>
                                            <p:cond delay="1376"/>
                                          </p:stCondLst>
                                        </p:cTn>
                                        <p:tgtEl>
                                          <p:spTgt spid="6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E9CAC"/>
        </a:solidFill>
        <a:effectLst/>
      </p:bgPr>
    </p:bg>
    <p:spTree>
      <p:nvGrpSpPr>
        <p:cNvPr id="1" name=""/>
        <p:cNvGrpSpPr/>
        <p:nvPr/>
      </p:nvGrpSpPr>
      <p:grpSpPr>
        <a:xfrm>
          <a:off x="0" y="0"/>
          <a:ext cx="0" cy="0"/>
          <a:chOff x="0" y="0"/>
          <a:chExt cx="0" cy="0"/>
        </a:xfrm>
      </p:grpSpPr>
      <p:sp>
        <p:nvSpPr>
          <p:cNvPr id="95" name="矩形 94">
            <a:extLst>
              <a:ext uri="{FF2B5EF4-FFF2-40B4-BE49-F238E27FC236}">
                <a16:creationId xmlns:a16="http://schemas.microsoft.com/office/drawing/2014/main" id="{01E03F12-8FBC-4081-9EF2-B17D014355DD}"/>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4" name="等腰三角形 13"/>
          <p:cNvSpPr/>
          <p:nvPr/>
        </p:nvSpPr>
        <p:spPr>
          <a:xfrm rot="10800000" flipV="1">
            <a:off x="5654162" y="6480175"/>
            <a:ext cx="971550" cy="377825"/>
          </a:xfrm>
          <a:prstGeom prst="triangle">
            <a:avLst/>
          </a:prstGeom>
          <a:solidFill>
            <a:srgbClr val="E5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5" name="等腰三角形 14"/>
          <p:cNvSpPr/>
          <p:nvPr/>
        </p:nvSpPr>
        <p:spPr>
          <a:xfrm rot="10800000" flipV="1">
            <a:off x="5654161" y="6480174"/>
            <a:ext cx="485775" cy="377825"/>
          </a:xfrm>
          <a:prstGeom prst="triangle">
            <a:avLst>
              <a:gd name="adj" fmla="val 0"/>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17" name="图片 16">
            <a:extLst>
              <a:ext uri="{FF2B5EF4-FFF2-40B4-BE49-F238E27FC236}">
                <a16:creationId xmlns:a16="http://schemas.microsoft.com/office/drawing/2014/main" id="{70B5F05E-A649-43AA-95CE-97E697923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34" name="文本框 33">
            <a:extLst>
              <a:ext uri="{FF2B5EF4-FFF2-40B4-BE49-F238E27FC236}">
                <a16:creationId xmlns:a16="http://schemas.microsoft.com/office/drawing/2014/main" id="{B19FC7BF-4FEC-4553-BBE0-81491B9FD727}"/>
              </a:ext>
            </a:extLst>
          </p:cNvPr>
          <p:cNvSpPr txBox="1"/>
          <p:nvPr/>
        </p:nvSpPr>
        <p:spPr>
          <a:xfrm>
            <a:off x="4201376" y="-14475"/>
            <a:ext cx="4698789" cy="1508105"/>
          </a:xfrm>
          <a:prstGeom prst="rect">
            <a:avLst/>
          </a:prstGeom>
          <a:noFill/>
        </p:spPr>
        <p:txBody>
          <a:bodyPr vert="horz" wrap="square" rtlCol="0">
            <a:spAutoFit/>
          </a:bodyPr>
          <a:lstStyle/>
          <a:p>
            <a:r>
              <a:rPr lang="en-US" altLang="zh-CN"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Over </a:t>
            </a:r>
            <a:r>
              <a:rPr lang="en-US" altLang="zh-CN" sz="3200" b="1" dirty="0">
                <a:solidFill>
                  <a:srgbClr val="FF0000"/>
                </a:solidFill>
                <a:latin typeface="Times New Roman" panose="02020603050405020304" pitchFamily="18" charset="0"/>
                <a:ea typeface="MComic PRC Medium" panose="00000500000000000000" pitchFamily="2" charset="-122"/>
                <a:cs typeface="Times New Roman" panose="02020603050405020304" pitchFamily="18" charset="0"/>
              </a:rPr>
              <a:t>50</a:t>
            </a:r>
            <a:r>
              <a:rPr lang="en-US" altLang="zh-CN"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 models were modeled for this program.</a:t>
            </a:r>
            <a:endParaRPr lang="zh-CN" altLang="en-US"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endParaRPr>
          </a:p>
          <a:p>
            <a:endParaRPr lang="zh-CN" altLang="en-US" sz="2800" dirty="0">
              <a:solidFill>
                <a:schemeClr val="bg1">
                  <a:lumMod val="85000"/>
                </a:schemeClr>
              </a:solidFill>
            </a:endParaRPr>
          </a:p>
        </p:txBody>
      </p:sp>
      <p:pic>
        <p:nvPicPr>
          <p:cNvPr id="3" name="图片 2">
            <a:extLst>
              <a:ext uri="{FF2B5EF4-FFF2-40B4-BE49-F238E27FC236}">
                <a16:creationId xmlns:a16="http://schemas.microsoft.com/office/drawing/2014/main" id="{9E9FBEE3-CEE8-4AD8-A78D-E7EBA34223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8318" y="1528769"/>
            <a:ext cx="854880" cy="854880"/>
          </a:xfrm>
          <a:prstGeom prst="rect">
            <a:avLst/>
          </a:prstGeom>
        </p:spPr>
      </p:pic>
      <p:pic>
        <p:nvPicPr>
          <p:cNvPr id="5" name="图片 4">
            <a:extLst>
              <a:ext uri="{FF2B5EF4-FFF2-40B4-BE49-F238E27FC236}">
                <a16:creationId xmlns:a16="http://schemas.microsoft.com/office/drawing/2014/main" id="{F0513E66-DB95-438E-81A1-501A70DA60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567" y="12141"/>
            <a:ext cx="854880" cy="854880"/>
          </a:xfrm>
          <a:prstGeom prst="rect">
            <a:avLst/>
          </a:prstGeom>
        </p:spPr>
      </p:pic>
      <p:pic>
        <p:nvPicPr>
          <p:cNvPr id="7" name="图片 6">
            <a:extLst>
              <a:ext uri="{FF2B5EF4-FFF2-40B4-BE49-F238E27FC236}">
                <a16:creationId xmlns:a16="http://schemas.microsoft.com/office/drawing/2014/main" id="{3C0AB8FF-F96E-4C0B-B044-ADFBBFD6F8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4726" y="1571901"/>
            <a:ext cx="854880" cy="854880"/>
          </a:xfrm>
          <a:prstGeom prst="rect">
            <a:avLst/>
          </a:prstGeom>
        </p:spPr>
      </p:pic>
      <p:pic>
        <p:nvPicPr>
          <p:cNvPr id="9" name="图片 8">
            <a:extLst>
              <a:ext uri="{FF2B5EF4-FFF2-40B4-BE49-F238E27FC236}">
                <a16:creationId xmlns:a16="http://schemas.microsoft.com/office/drawing/2014/main" id="{5E06B511-E642-452C-AE41-6AC7B2D748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1372" y="15137"/>
            <a:ext cx="854880" cy="854880"/>
          </a:xfrm>
          <a:prstGeom prst="rect">
            <a:avLst/>
          </a:prstGeom>
        </p:spPr>
      </p:pic>
      <p:pic>
        <p:nvPicPr>
          <p:cNvPr id="19" name="图片 18">
            <a:extLst>
              <a:ext uri="{FF2B5EF4-FFF2-40B4-BE49-F238E27FC236}">
                <a16:creationId xmlns:a16="http://schemas.microsoft.com/office/drawing/2014/main" id="{93406075-A3E0-488A-98A4-E5CA7F8BDCF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19605" y="-5267"/>
            <a:ext cx="854880" cy="854880"/>
          </a:xfrm>
          <a:prstGeom prst="rect">
            <a:avLst/>
          </a:prstGeom>
        </p:spPr>
      </p:pic>
      <p:pic>
        <p:nvPicPr>
          <p:cNvPr id="21" name="图片 20">
            <a:extLst>
              <a:ext uri="{FF2B5EF4-FFF2-40B4-BE49-F238E27FC236}">
                <a16:creationId xmlns:a16="http://schemas.microsoft.com/office/drawing/2014/main" id="{70F5CD2B-06E2-4D5B-8AF3-F0920FB700A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0780" y="3942352"/>
            <a:ext cx="854880" cy="854880"/>
          </a:xfrm>
          <a:prstGeom prst="rect">
            <a:avLst/>
          </a:prstGeom>
        </p:spPr>
      </p:pic>
      <p:pic>
        <p:nvPicPr>
          <p:cNvPr id="24" name="图片 23">
            <a:extLst>
              <a:ext uri="{FF2B5EF4-FFF2-40B4-BE49-F238E27FC236}">
                <a16:creationId xmlns:a16="http://schemas.microsoft.com/office/drawing/2014/main" id="{6592C5FF-DE94-463D-A3C6-6070C342473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20635" y="784701"/>
            <a:ext cx="854880" cy="854880"/>
          </a:xfrm>
          <a:prstGeom prst="rect">
            <a:avLst/>
          </a:prstGeom>
        </p:spPr>
      </p:pic>
      <p:pic>
        <p:nvPicPr>
          <p:cNvPr id="28" name="图片 27">
            <a:extLst>
              <a:ext uri="{FF2B5EF4-FFF2-40B4-BE49-F238E27FC236}">
                <a16:creationId xmlns:a16="http://schemas.microsoft.com/office/drawing/2014/main" id="{08B6AE2B-194E-426C-B2D9-6145D6D290F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2628" y="721935"/>
            <a:ext cx="854880" cy="854880"/>
          </a:xfrm>
          <a:prstGeom prst="rect">
            <a:avLst/>
          </a:prstGeom>
        </p:spPr>
      </p:pic>
      <p:pic>
        <p:nvPicPr>
          <p:cNvPr id="32" name="图片 31">
            <a:extLst>
              <a:ext uri="{FF2B5EF4-FFF2-40B4-BE49-F238E27FC236}">
                <a16:creationId xmlns:a16="http://schemas.microsoft.com/office/drawing/2014/main" id="{7796DF45-2C17-43D7-B0ED-6CBF3E8C8EA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133" y="736744"/>
            <a:ext cx="854880" cy="854880"/>
          </a:xfrm>
          <a:prstGeom prst="rect">
            <a:avLst/>
          </a:prstGeom>
        </p:spPr>
      </p:pic>
      <p:pic>
        <p:nvPicPr>
          <p:cNvPr id="36" name="图片 35">
            <a:extLst>
              <a:ext uri="{FF2B5EF4-FFF2-40B4-BE49-F238E27FC236}">
                <a16:creationId xmlns:a16="http://schemas.microsoft.com/office/drawing/2014/main" id="{B20462BF-5176-4BEA-8011-F55FA3C1DEB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713" y="3223373"/>
            <a:ext cx="854880" cy="854880"/>
          </a:xfrm>
          <a:prstGeom prst="rect">
            <a:avLst/>
          </a:prstGeom>
        </p:spPr>
      </p:pic>
      <p:pic>
        <p:nvPicPr>
          <p:cNvPr id="38" name="图片 37">
            <a:extLst>
              <a:ext uri="{FF2B5EF4-FFF2-40B4-BE49-F238E27FC236}">
                <a16:creationId xmlns:a16="http://schemas.microsoft.com/office/drawing/2014/main" id="{413DC544-6A7D-45F9-A26A-BA48890A577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33711" y="3938676"/>
            <a:ext cx="854880" cy="854880"/>
          </a:xfrm>
          <a:prstGeom prst="rect">
            <a:avLst/>
          </a:prstGeom>
        </p:spPr>
      </p:pic>
      <p:pic>
        <p:nvPicPr>
          <p:cNvPr id="40" name="图片 39">
            <a:extLst>
              <a:ext uri="{FF2B5EF4-FFF2-40B4-BE49-F238E27FC236}">
                <a16:creationId xmlns:a16="http://schemas.microsoft.com/office/drawing/2014/main" id="{961600C5-2BAE-439C-AD99-6F2202B9B9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66627" y="4850313"/>
            <a:ext cx="854880" cy="854880"/>
          </a:xfrm>
          <a:prstGeom prst="rect">
            <a:avLst/>
          </a:prstGeom>
        </p:spPr>
      </p:pic>
      <p:pic>
        <p:nvPicPr>
          <p:cNvPr id="42" name="图片 41">
            <a:extLst>
              <a:ext uri="{FF2B5EF4-FFF2-40B4-BE49-F238E27FC236}">
                <a16:creationId xmlns:a16="http://schemas.microsoft.com/office/drawing/2014/main" id="{BBA4BB3E-6D52-4788-B518-3B0973D7A13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85117" y="4846783"/>
            <a:ext cx="854880" cy="854880"/>
          </a:xfrm>
          <a:prstGeom prst="rect">
            <a:avLst/>
          </a:prstGeom>
        </p:spPr>
      </p:pic>
      <p:pic>
        <p:nvPicPr>
          <p:cNvPr id="44" name="图片 43">
            <a:extLst>
              <a:ext uri="{FF2B5EF4-FFF2-40B4-BE49-F238E27FC236}">
                <a16:creationId xmlns:a16="http://schemas.microsoft.com/office/drawing/2014/main" id="{65C90604-5902-4512-A9C4-D74E4C337B6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14214" y="4019325"/>
            <a:ext cx="854880" cy="854880"/>
          </a:xfrm>
          <a:prstGeom prst="rect">
            <a:avLst/>
          </a:prstGeom>
        </p:spPr>
      </p:pic>
      <p:pic>
        <p:nvPicPr>
          <p:cNvPr id="46" name="图片 45">
            <a:extLst>
              <a:ext uri="{FF2B5EF4-FFF2-40B4-BE49-F238E27FC236}">
                <a16:creationId xmlns:a16="http://schemas.microsoft.com/office/drawing/2014/main" id="{11DCF6EA-E5F2-4D1A-B1E3-673F201769B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5053" y="3930428"/>
            <a:ext cx="854880" cy="854880"/>
          </a:xfrm>
          <a:prstGeom prst="rect">
            <a:avLst/>
          </a:prstGeom>
        </p:spPr>
      </p:pic>
      <p:pic>
        <p:nvPicPr>
          <p:cNvPr id="48" name="图片 47">
            <a:extLst>
              <a:ext uri="{FF2B5EF4-FFF2-40B4-BE49-F238E27FC236}">
                <a16:creationId xmlns:a16="http://schemas.microsoft.com/office/drawing/2014/main" id="{276070BE-251A-4622-8DC9-5DECB27A868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54956" y="5645859"/>
            <a:ext cx="854880" cy="854880"/>
          </a:xfrm>
          <a:prstGeom prst="rect">
            <a:avLst/>
          </a:prstGeom>
        </p:spPr>
      </p:pic>
      <p:pic>
        <p:nvPicPr>
          <p:cNvPr id="50" name="图片 49">
            <a:extLst>
              <a:ext uri="{FF2B5EF4-FFF2-40B4-BE49-F238E27FC236}">
                <a16:creationId xmlns:a16="http://schemas.microsoft.com/office/drawing/2014/main" id="{B5EC301C-3037-4BBE-8820-E473043CE10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32833" y="4853088"/>
            <a:ext cx="854880" cy="854880"/>
          </a:xfrm>
          <a:prstGeom prst="rect">
            <a:avLst/>
          </a:prstGeom>
        </p:spPr>
      </p:pic>
      <p:pic>
        <p:nvPicPr>
          <p:cNvPr id="52" name="图片 51">
            <a:extLst>
              <a:ext uri="{FF2B5EF4-FFF2-40B4-BE49-F238E27FC236}">
                <a16:creationId xmlns:a16="http://schemas.microsoft.com/office/drawing/2014/main" id="{C34970C8-4CBB-4E7A-9424-54E41C6A5EE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399329" y="786501"/>
            <a:ext cx="854880" cy="854880"/>
          </a:xfrm>
          <a:prstGeom prst="rect">
            <a:avLst/>
          </a:prstGeom>
        </p:spPr>
      </p:pic>
      <p:pic>
        <p:nvPicPr>
          <p:cNvPr id="54" name="图片 53">
            <a:extLst>
              <a:ext uri="{FF2B5EF4-FFF2-40B4-BE49-F238E27FC236}">
                <a16:creationId xmlns:a16="http://schemas.microsoft.com/office/drawing/2014/main" id="{86532DAB-E5A7-40E0-9F7C-4E57D7A4288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986" y="2379802"/>
            <a:ext cx="1508612" cy="854880"/>
          </a:xfrm>
          <a:prstGeom prst="rect">
            <a:avLst/>
          </a:prstGeom>
        </p:spPr>
      </p:pic>
      <p:pic>
        <p:nvPicPr>
          <p:cNvPr id="56" name="图片 55">
            <a:extLst>
              <a:ext uri="{FF2B5EF4-FFF2-40B4-BE49-F238E27FC236}">
                <a16:creationId xmlns:a16="http://schemas.microsoft.com/office/drawing/2014/main" id="{EA2A2EFF-BA60-4EE8-825E-79CBAFE2D83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17398" y="1512592"/>
            <a:ext cx="854880" cy="854880"/>
          </a:xfrm>
          <a:prstGeom prst="rect">
            <a:avLst/>
          </a:prstGeom>
        </p:spPr>
      </p:pic>
      <p:pic>
        <p:nvPicPr>
          <p:cNvPr id="58" name="图片 57">
            <a:extLst>
              <a:ext uri="{FF2B5EF4-FFF2-40B4-BE49-F238E27FC236}">
                <a16:creationId xmlns:a16="http://schemas.microsoft.com/office/drawing/2014/main" id="{194203BA-AD06-4134-B36A-46EA6FA6C8F6}"/>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263970" y="4770437"/>
            <a:ext cx="854880" cy="854880"/>
          </a:xfrm>
          <a:prstGeom prst="rect">
            <a:avLst/>
          </a:prstGeom>
        </p:spPr>
      </p:pic>
      <p:pic>
        <p:nvPicPr>
          <p:cNvPr id="60" name="图片 59">
            <a:extLst>
              <a:ext uri="{FF2B5EF4-FFF2-40B4-BE49-F238E27FC236}">
                <a16:creationId xmlns:a16="http://schemas.microsoft.com/office/drawing/2014/main" id="{14D19796-E4CF-4DF1-8166-DF1CCC32CDC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32781" y="2373663"/>
            <a:ext cx="1508612" cy="854880"/>
          </a:xfrm>
          <a:prstGeom prst="rect">
            <a:avLst/>
          </a:prstGeom>
        </p:spPr>
      </p:pic>
      <p:pic>
        <p:nvPicPr>
          <p:cNvPr id="62" name="图片 61">
            <a:extLst>
              <a:ext uri="{FF2B5EF4-FFF2-40B4-BE49-F238E27FC236}">
                <a16:creationId xmlns:a16="http://schemas.microsoft.com/office/drawing/2014/main" id="{B46A8165-FD66-4A08-B2EE-64CEFD1B0E3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260857" y="791780"/>
            <a:ext cx="854880" cy="854880"/>
          </a:xfrm>
          <a:prstGeom prst="rect">
            <a:avLst/>
          </a:prstGeom>
        </p:spPr>
      </p:pic>
      <p:pic>
        <p:nvPicPr>
          <p:cNvPr id="64" name="图片 63">
            <a:extLst>
              <a:ext uri="{FF2B5EF4-FFF2-40B4-BE49-F238E27FC236}">
                <a16:creationId xmlns:a16="http://schemas.microsoft.com/office/drawing/2014/main" id="{5C13D52D-879C-4694-8D34-E06B76E13AC9}"/>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484574" y="4035377"/>
            <a:ext cx="854880" cy="854880"/>
          </a:xfrm>
          <a:prstGeom prst="rect">
            <a:avLst/>
          </a:prstGeom>
        </p:spPr>
      </p:pic>
      <p:pic>
        <p:nvPicPr>
          <p:cNvPr id="66" name="图片 65">
            <a:extLst>
              <a:ext uri="{FF2B5EF4-FFF2-40B4-BE49-F238E27FC236}">
                <a16:creationId xmlns:a16="http://schemas.microsoft.com/office/drawing/2014/main" id="{78178CB8-553B-45A8-9260-FE02E25C4999}"/>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374" y="4853088"/>
            <a:ext cx="854880" cy="854880"/>
          </a:xfrm>
          <a:prstGeom prst="rect">
            <a:avLst/>
          </a:prstGeom>
        </p:spPr>
      </p:pic>
      <p:pic>
        <p:nvPicPr>
          <p:cNvPr id="70" name="图片 69">
            <a:extLst>
              <a:ext uri="{FF2B5EF4-FFF2-40B4-BE49-F238E27FC236}">
                <a16:creationId xmlns:a16="http://schemas.microsoft.com/office/drawing/2014/main" id="{B207E64E-EED9-49AA-8185-3FC6A6833B9D}"/>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491442" y="1596828"/>
            <a:ext cx="854880" cy="854880"/>
          </a:xfrm>
          <a:prstGeom prst="rect">
            <a:avLst/>
          </a:prstGeom>
        </p:spPr>
      </p:pic>
      <p:pic>
        <p:nvPicPr>
          <p:cNvPr id="72" name="图片 71">
            <a:extLst>
              <a:ext uri="{FF2B5EF4-FFF2-40B4-BE49-F238E27FC236}">
                <a16:creationId xmlns:a16="http://schemas.microsoft.com/office/drawing/2014/main" id="{4DDA8B82-1468-41D6-BB26-8CBFDBB5C270}"/>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54560" y="1547681"/>
            <a:ext cx="854880" cy="854880"/>
          </a:xfrm>
          <a:prstGeom prst="rect">
            <a:avLst/>
          </a:prstGeom>
        </p:spPr>
      </p:pic>
      <p:pic>
        <p:nvPicPr>
          <p:cNvPr id="74" name="图片 73">
            <a:extLst>
              <a:ext uri="{FF2B5EF4-FFF2-40B4-BE49-F238E27FC236}">
                <a16:creationId xmlns:a16="http://schemas.microsoft.com/office/drawing/2014/main" id="{FEB07EC0-906D-4AD7-8EE5-A739F6F0D8F7}"/>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593834" y="3180497"/>
            <a:ext cx="854880" cy="854880"/>
          </a:xfrm>
          <a:prstGeom prst="rect">
            <a:avLst/>
          </a:prstGeom>
        </p:spPr>
      </p:pic>
      <p:pic>
        <p:nvPicPr>
          <p:cNvPr id="76" name="图片 75">
            <a:extLst>
              <a:ext uri="{FF2B5EF4-FFF2-40B4-BE49-F238E27FC236}">
                <a16:creationId xmlns:a16="http://schemas.microsoft.com/office/drawing/2014/main" id="{EAE2D334-30BF-45EA-8781-219D78839ED9}"/>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95359" y="3161841"/>
            <a:ext cx="854880" cy="854880"/>
          </a:xfrm>
          <a:prstGeom prst="rect">
            <a:avLst/>
          </a:prstGeom>
        </p:spPr>
      </p:pic>
      <p:pic>
        <p:nvPicPr>
          <p:cNvPr id="78" name="图片 77">
            <a:extLst>
              <a:ext uri="{FF2B5EF4-FFF2-40B4-BE49-F238E27FC236}">
                <a16:creationId xmlns:a16="http://schemas.microsoft.com/office/drawing/2014/main" id="{01209BBC-A039-4153-8A11-0294A0057A06}"/>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350442" y="3161841"/>
            <a:ext cx="854880" cy="854880"/>
          </a:xfrm>
          <a:prstGeom prst="rect">
            <a:avLst/>
          </a:prstGeom>
        </p:spPr>
      </p:pic>
      <p:pic>
        <p:nvPicPr>
          <p:cNvPr id="80" name="图片 79">
            <a:extLst>
              <a:ext uri="{FF2B5EF4-FFF2-40B4-BE49-F238E27FC236}">
                <a16:creationId xmlns:a16="http://schemas.microsoft.com/office/drawing/2014/main" id="{B1EA90F5-C390-428C-BDE7-632652106444}"/>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723269" y="3190919"/>
            <a:ext cx="854880" cy="854880"/>
          </a:xfrm>
          <a:prstGeom prst="rect">
            <a:avLst/>
          </a:prstGeom>
        </p:spPr>
      </p:pic>
      <p:pic>
        <p:nvPicPr>
          <p:cNvPr id="82" name="图片 81">
            <a:extLst>
              <a:ext uri="{FF2B5EF4-FFF2-40B4-BE49-F238E27FC236}">
                <a16:creationId xmlns:a16="http://schemas.microsoft.com/office/drawing/2014/main" id="{549D9619-32EB-4456-BB7E-656844B06BEA}"/>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554105" y="21900"/>
            <a:ext cx="854880" cy="854880"/>
          </a:xfrm>
          <a:prstGeom prst="rect">
            <a:avLst/>
          </a:prstGeom>
        </p:spPr>
      </p:pic>
      <p:pic>
        <p:nvPicPr>
          <p:cNvPr id="84" name="图片 83">
            <a:extLst>
              <a:ext uri="{FF2B5EF4-FFF2-40B4-BE49-F238E27FC236}">
                <a16:creationId xmlns:a16="http://schemas.microsoft.com/office/drawing/2014/main" id="{9AE3D22D-BACA-4A5D-8855-08FDB1A49AE8}"/>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2509095" y="5661719"/>
            <a:ext cx="854880" cy="854880"/>
          </a:xfrm>
          <a:prstGeom prst="rect">
            <a:avLst/>
          </a:prstGeom>
        </p:spPr>
      </p:pic>
      <p:pic>
        <p:nvPicPr>
          <p:cNvPr id="86" name="图片 85">
            <a:extLst>
              <a:ext uri="{FF2B5EF4-FFF2-40B4-BE49-F238E27FC236}">
                <a16:creationId xmlns:a16="http://schemas.microsoft.com/office/drawing/2014/main" id="{F07C7B03-7EF9-4079-A233-35EE686ACF7A}"/>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653567" y="5701663"/>
            <a:ext cx="854880" cy="854880"/>
          </a:xfrm>
          <a:prstGeom prst="rect">
            <a:avLst/>
          </a:prstGeom>
        </p:spPr>
      </p:pic>
      <p:pic>
        <p:nvPicPr>
          <p:cNvPr id="88" name="图片 87">
            <a:extLst>
              <a:ext uri="{FF2B5EF4-FFF2-40B4-BE49-F238E27FC236}">
                <a16:creationId xmlns:a16="http://schemas.microsoft.com/office/drawing/2014/main" id="{2BE26BCB-CFC4-4386-A161-185688CA6014}"/>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3507" y="-5267"/>
            <a:ext cx="854880" cy="854880"/>
          </a:xfrm>
          <a:prstGeom prst="rect">
            <a:avLst/>
          </a:prstGeom>
        </p:spPr>
      </p:pic>
      <p:pic>
        <p:nvPicPr>
          <p:cNvPr id="90" name="图片 89">
            <a:extLst>
              <a:ext uri="{FF2B5EF4-FFF2-40B4-BE49-F238E27FC236}">
                <a16:creationId xmlns:a16="http://schemas.microsoft.com/office/drawing/2014/main" id="{AF75FF19-2563-4793-80A1-28DBEA4D2177}"/>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2713" y="5719302"/>
            <a:ext cx="854880" cy="854880"/>
          </a:xfrm>
          <a:prstGeom prst="rect">
            <a:avLst/>
          </a:prstGeom>
        </p:spPr>
      </p:pic>
      <p:pic>
        <p:nvPicPr>
          <p:cNvPr id="94" name="图片 93">
            <a:extLst>
              <a:ext uri="{FF2B5EF4-FFF2-40B4-BE49-F238E27FC236}">
                <a16:creationId xmlns:a16="http://schemas.microsoft.com/office/drawing/2014/main" id="{3FAF0537-6456-4D6E-BAC1-3C02EEC173BB}"/>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452429" y="2302687"/>
            <a:ext cx="1582915" cy="896985"/>
          </a:xfrm>
          <a:prstGeom prst="rect">
            <a:avLst/>
          </a:prstGeom>
        </p:spPr>
      </p:pic>
      <p:pic>
        <p:nvPicPr>
          <p:cNvPr id="96" name="图片 95">
            <a:extLst>
              <a:ext uri="{FF2B5EF4-FFF2-40B4-BE49-F238E27FC236}">
                <a16:creationId xmlns:a16="http://schemas.microsoft.com/office/drawing/2014/main" id="{972A44A4-B949-4B25-8F12-4C0BD17D384B}"/>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267925" y="5689141"/>
            <a:ext cx="854880" cy="854880"/>
          </a:xfrm>
          <a:prstGeom prst="rect">
            <a:avLst/>
          </a:prstGeom>
        </p:spPr>
      </p:pic>
      <p:pic>
        <p:nvPicPr>
          <p:cNvPr id="98" name="图片 97">
            <a:extLst>
              <a:ext uri="{FF2B5EF4-FFF2-40B4-BE49-F238E27FC236}">
                <a16:creationId xmlns:a16="http://schemas.microsoft.com/office/drawing/2014/main" id="{D8DF20A9-2F06-4A98-88B4-A74C0B008620}"/>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0544941" y="2009361"/>
            <a:ext cx="576661" cy="754901"/>
          </a:xfrm>
          <a:prstGeom prst="rect">
            <a:avLst/>
          </a:prstGeom>
        </p:spPr>
      </p:pic>
      <p:pic>
        <p:nvPicPr>
          <p:cNvPr id="100" name="图片 99">
            <a:extLst>
              <a:ext uri="{FF2B5EF4-FFF2-40B4-BE49-F238E27FC236}">
                <a16:creationId xmlns:a16="http://schemas.microsoft.com/office/drawing/2014/main" id="{026C4BD9-4C22-4558-839C-36945E5F4E4C}"/>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924913" y="2032769"/>
            <a:ext cx="576661" cy="754901"/>
          </a:xfrm>
          <a:prstGeom prst="rect">
            <a:avLst/>
          </a:prstGeom>
        </p:spPr>
      </p:pic>
      <p:pic>
        <p:nvPicPr>
          <p:cNvPr id="102" name="图片 101">
            <a:extLst>
              <a:ext uri="{FF2B5EF4-FFF2-40B4-BE49-F238E27FC236}">
                <a16:creationId xmlns:a16="http://schemas.microsoft.com/office/drawing/2014/main" id="{04649522-9122-46B0-99D0-160781F549C6}"/>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9303317" y="2032769"/>
            <a:ext cx="576661" cy="754901"/>
          </a:xfrm>
          <a:prstGeom prst="rect">
            <a:avLst/>
          </a:prstGeom>
        </p:spPr>
      </p:pic>
      <p:pic>
        <p:nvPicPr>
          <p:cNvPr id="104" name="图片 103">
            <a:extLst>
              <a:ext uri="{FF2B5EF4-FFF2-40B4-BE49-F238E27FC236}">
                <a16:creationId xmlns:a16="http://schemas.microsoft.com/office/drawing/2014/main" id="{A9A84DCC-4ECC-4DDF-A65E-390BC161D7FE}"/>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681721" y="2016422"/>
            <a:ext cx="576661" cy="754901"/>
          </a:xfrm>
          <a:prstGeom prst="rect">
            <a:avLst/>
          </a:prstGeom>
        </p:spPr>
      </p:pic>
      <p:pic>
        <p:nvPicPr>
          <p:cNvPr id="106" name="图片 105">
            <a:extLst>
              <a:ext uri="{FF2B5EF4-FFF2-40B4-BE49-F238E27FC236}">
                <a16:creationId xmlns:a16="http://schemas.microsoft.com/office/drawing/2014/main" id="{57EAA856-8CFB-4D35-AE52-09F81D9F90C9}"/>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8085802" y="2002351"/>
            <a:ext cx="576661" cy="754901"/>
          </a:xfrm>
          <a:prstGeom prst="rect">
            <a:avLst/>
          </a:prstGeom>
        </p:spPr>
      </p:pic>
      <p:pic>
        <p:nvPicPr>
          <p:cNvPr id="108" name="图片 107">
            <a:extLst>
              <a:ext uri="{FF2B5EF4-FFF2-40B4-BE49-F238E27FC236}">
                <a16:creationId xmlns:a16="http://schemas.microsoft.com/office/drawing/2014/main" id="{48BF284C-EC93-48B7-8641-E8D13DD247B4}"/>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449377" y="1993881"/>
            <a:ext cx="576661" cy="754901"/>
          </a:xfrm>
          <a:prstGeom prst="rect">
            <a:avLst/>
          </a:prstGeom>
        </p:spPr>
      </p:pic>
      <p:pic>
        <p:nvPicPr>
          <p:cNvPr id="110" name="图片 109">
            <a:extLst>
              <a:ext uri="{FF2B5EF4-FFF2-40B4-BE49-F238E27FC236}">
                <a16:creationId xmlns:a16="http://schemas.microsoft.com/office/drawing/2014/main" id="{37C29F5B-B71B-491C-9EE4-145BB75B1EA1}"/>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881719" y="1990021"/>
            <a:ext cx="576661" cy="754901"/>
          </a:xfrm>
          <a:prstGeom prst="rect">
            <a:avLst/>
          </a:prstGeom>
        </p:spPr>
      </p:pic>
      <p:pic>
        <p:nvPicPr>
          <p:cNvPr id="112" name="图片 111">
            <a:extLst>
              <a:ext uri="{FF2B5EF4-FFF2-40B4-BE49-F238E27FC236}">
                <a16:creationId xmlns:a16="http://schemas.microsoft.com/office/drawing/2014/main" id="{3B2E6A32-BF75-417C-AAF9-9DDB4BACB1CB}"/>
              </a:ext>
            </a:extLst>
          </p:cNvP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855977" y="1164184"/>
            <a:ext cx="576661" cy="754901"/>
          </a:xfrm>
          <a:prstGeom prst="rect">
            <a:avLst/>
          </a:prstGeom>
        </p:spPr>
      </p:pic>
      <p:pic>
        <p:nvPicPr>
          <p:cNvPr id="114" name="图片 113">
            <a:extLst>
              <a:ext uri="{FF2B5EF4-FFF2-40B4-BE49-F238E27FC236}">
                <a16:creationId xmlns:a16="http://schemas.microsoft.com/office/drawing/2014/main" id="{30AC4149-03F7-49AC-8ECA-D67A5AB726D9}"/>
              </a:ext>
            </a:extLst>
          </p:cNvP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5690759" y="1975780"/>
            <a:ext cx="576661" cy="754901"/>
          </a:xfrm>
          <a:prstGeom prst="rect">
            <a:avLst/>
          </a:prstGeom>
        </p:spPr>
      </p:pic>
      <p:pic>
        <p:nvPicPr>
          <p:cNvPr id="116" name="图片 115">
            <a:extLst>
              <a:ext uri="{FF2B5EF4-FFF2-40B4-BE49-F238E27FC236}">
                <a16:creationId xmlns:a16="http://schemas.microsoft.com/office/drawing/2014/main" id="{EA8314C5-8F77-486B-9A11-3B2A73D15157}"/>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6303163" y="1990021"/>
            <a:ext cx="576661" cy="754901"/>
          </a:xfrm>
          <a:prstGeom prst="rect">
            <a:avLst/>
          </a:prstGeom>
        </p:spPr>
      </p:pic>
      <p:pic>
        <p:nvPicPr>
          <p:cNvPr id="118" name="图片 117">
            <a:extLst>
              <a:ext uri="{FF2B5EF4-FFF2-40B4-BE49-F238E27FC236}">
                <a16:creationId xmlns:a16="http://schemas.microsoft.com/office/drawing/2014/main" id="{E07870EA-B46D-4CA1-8EC7-5A5382148869}"/>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1121602" y="1219219"/>
            <a:ext cx="576661" cy="754901"/>
          </a:xfrm>
          <a:prstGeom prst="rect">
            <a:avLst/>
          </a:prstGeom>
        </p:spPr>
      </p:pic>
      <p:pic>
        <p:nvPicPr>
          <p:cNvPr id="120" name="图片 119">
            <a:extLst>
              <a:ext uri="{FF2B5EF4-FFF2-40B4-BE49-F238E27FC236}">
                <a16:creationId xmlns:a16="http://schemas.microsoft.com/office/drawing/2014/main" id="{935E51DE-2AE9-4B35-8FC7-4243BF5D6410}"/>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0500187" y="1219220"/>
            <a:ext cx="576661" cy="754901"/>
          </a:xfrm>
          <a:prstGeom prst="rect">
            <a:avLst/>
          </a:prstGeom>
        </p:spPr>
      </p:pic>
      <p:pic>
        <p:nvPicPr>
          <p:cNvPr id="122" name="图片 121">
            <a:extLst>
              <a:ext uri="{FF2B5EF4-FFF2-40B4-BE49-F238E27FC236}">
                <a16:creationId xmlns:a16="http://schemas.microsoft.com/office/drawing/2014/main" id="{1B54AFFD-5B47-42C0-91FC-2133AC9B247E}"/>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9897527" y="1212141"/>
            <a:ext cx="576661" cy="754901"/>
          </a:xfrm>
          <a:prstGeom prst="rect">
            <a:avLst/>
          </a:prstGeom>
        </p:spPr>
      </p:pic>
      <p:pic>
        <p:nvPicPr>
          <p:cNvPr id="124" name="图片 123">
            <a:extLst>
              <a:ext uri="{FF2B5EF4-FFF2-40B4-BE49-F238E27FC236}">
                <a16:creationId xmlns:a16="http://schemas.microsoft.com/office/drawing/2014/main" id="{08EFE10F-07DA-4CA7-A97A-1FFB80BC4726}"/>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5699049" y="1170230"/>
            <a:ext cx="576661" cy="754901"/>
          </a:xfrm>
          <a:prstGeom prst="rect">
            <a:avLst/>
          </a:prstGeom>
        </p:spPr>
      </p:pic>
      <p:pic>
        <p:nvPicPr>
          <p:cNvPr id="126" name="图片 125">
            <a:extLst>
              <a:ext uri="{FF2B5EF4-FFF2-40B4-BE49-F238E27FC236}">
                <a16:creationId xmlns:a16="http://schemas.microsoft.com/office/drawing/2014/main" id="{4A591E89-94CD-48C5-8298-8B2BEAF66EF8}"/>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6270930" y="1183248"/>
            <a:ext cx="576661" cy="754901"/>
          </a:xfrm>
          <a:prstGeom prst="rect">
            <a:avLst/>
          </a:prstGeom>
        </p:spPr>
      </p:pic>
      <p:pic>
        <p:nvPicPr>
          <p:cNvPr id="128" name="图片 127">
            <a:extLst>
              <a:ext uri="{FF2B5EF4-FFF2-40B4-BE49-F238E27FC236}">
                <a16:creationId xmlns:a16="http://schemas.microsoft.com/office/drawing/2014/main" id="{8259A4E8-893E-424D-8802-54EC5C64D2E0}"/>
              </a:ext>
            </a:extLst>
          </p:cNvPr>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7450251" y="1164184"/>
            <a:ext cx="575787" cy="754902"/>
          </a:xfrm>
          <a:prstGeom prst="rect">
            <a:avLst/>
          </a:prstGeom>
        </p:spPr>
      </p:pic>
      <p:pic>
        <p:nvPicPr>
          <p:cNvPr id="130" name="图片 129">
            <a:extLst>
              <a:ext uri="{FF2B5EF4-FFF2-40B4-BE49-F238E27FC236}">
                <a16:creationId xmlns:a16="http://schemas.microsoft.com/office/drawing/2014/main" id="{36E93E33-A11A-4315-AF48-FC836C5342FD}"/>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8052037" y="1170230"/>
            <a:ext cx="576661" cy="754901"/>
          </a:xfrm>
          <a:prstGeom prst="rect">
            <a:avLst/>
          </a:prstGeom>
        </p:spPr>
      </p:pic>
      <p:pic>
        <p:nvPicPr>
          <p:cNvPr id="132" name="图片 131">
            <a:extLst>
              <a:ext uri="{FF2B5EF4-FFF2-40B4-BE49-F238E27FC236}">
                <a16:creationId xmlns:a16="http://schemas.microsoft.com/office/drawing/2014/main" id="{204471DF-0A5D-4A8B-971B-A12AA7DC492B}"/>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8673452" y="1194450"/>
            <a:ext cx="576661" cy="754901"/>
          </a:xfrm>
          <a:prstGeom prst="rect">
            <a:avLst/>
          </a:prstGeom>
        </p:spPr>
      </p:pic>
      <p:pic>
        <p:nvPicPr>
          <p:cNvPr id="134" name="图片 133">
            <a:extLst>
              <a:ext uri="{FF2B5EF4-FFF2-40B4-BE49-F238E27FC236}">
                <a16:creationId xmlns:a16="http://schemas.microsoft.com/office/drawing/2014/main" id="{7F83A159-52B9-4ACA-BD81-1668FE05ED48}"/>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9276112" y="1194449"/>
            <a:ext cx="576661" cy="754901"/>
          </a:xfrm>
          <a:prstGeom prst="rect">
            <a:avLst/>
          </a:prstGeom>
        </p:spPr>
      </p:pic>
      <p:pic>
        <p:nvPicPr>
          <p:cNvPr id="136" name="图片 135">
            <a:extLst>
              <a:ext uri="{FF2B5EF4-FFF2-40B4-BE49-F238E27FC236}">
                <a16:creationId xmlns:a16="http://schemas.microsoft.com/office/drawing/2014/main" id="{A8520549-4360-4DF0-8722-5165D431975E}"/>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flipH="1">
            <a:off x="9281284" y="2857232"/>
            <a:ext cx="577122" cy="754900"/>
          </a:xfrm>
          <a:prstGeom prst="rect">
            <a:avLst/>
          </a:prstGeom>
        </p:spPr>
      </p:pic>
      <p:pic>
        <p:nvPicPr>
          <p:cNvPr id="138" name="图片 137">
            <a:extLst>
              <a:ext uri="{FF2B5EF4-FFF2-40B4-BE49-F238E27FC236}">
                <a16:creationId xmlns:a16="http://schemas.microsoft.com/office/drawing/2014/main" id="{FEA5A983-B225-4452-A6A5-577370558D44}"/>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flipH="1">
            <a:off x="9924913" y="2872197"/>
            <a:ext cx="577122" cy="754900"/>
          </a:xfrm>
          <a:prstGeom prst="rect">
            <a:avLst/>
          </a:prstGeom>
        </p:spPr>
      </p:pic>
      <p:pic>
        <p:nvPicPr>
          <p:cNvPr id="140" name="图片 139">
            <a:extLst>
              <a:ext uri="{FF2B5EF4-FFF2-40B4-BE49-F238E27FC236}">
                <a16:creationId xmlns:a16="http://schemas.microsoft.com/office/drawing/2014/main" id="{889CFA67-329F-4DE1-8FBE-809CA01238EB}"/>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flipH="1">
            <a:off x="10542268" y="2845923"/>
            <a:ext cx="577997" cy="754900"/>
          </a:xfrm>
          <a:prstGeom prst="rect">
            <a:avLst/>
          </a:prstGeom>
        </p:spPr>
      </p:pic>
      <p:pic>
        <p:nvPicPr>
          <p:cNvPr id="142" name="图片 141">
            <a:extLst>
              <a:ext uri="{FF2B5EF4-FFF2-40B4-BE49-F238E27FC236}">
                <a16:creationId xmlns:a16="http://schemas.microsoft.com/office/drawing/2014/main" id="{25B2BE33-0251-4FA0-B32E-46772DA123C2}"/>
              </a:ext>
            </a:extLst>
          </p:cNvPr>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flipH="1">
            <a:off x="11120697" y="2829317"/>
            <a:ext cx="577997" cy="754900"/>
          </a:xfrm>
          <a:prstGeom prst="rect">
            <a:avLst/>
          </a:prstGeom>
        </p:spPr>
      </p:pic>
      <p:pic>
        <p:nvPicPr>
          <p:cNvPr id="144" name="图片 143">
            <a:extLst>
              <a:ext uri="{FF2B5EF4-FFF2-40B4-BE49-F238E27FC236}">
                <a16:creationId xmlns:a16="http://schemas.microsoft.com/office/drawing/2014/main" id="{CB5A61A5-B3AE-461B-9FDA-33792B0D11A5}"/>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flipH="1">
            <a:off x="11120265" y="2024268"/>
            <a:ext cx="577998" cy="754901"/>
          </a:xfrm>
          <a:prstGeom prst="rect">
            <a:avLst/>
          </a:prstGeom>
        </p:spPr>
      </p:pic>
      <p:pic>
        <p:nvPicPr>
          <p:cNvPr id="146" name="图片 145">
            <a:extLst>
              <a:ext uri="{FF2B5EF4-FFF2-40B4-BE49-F238E27FC236}">
                <a16:creationId xmlns:a16="http://schemas.microsoft.com/office/drawing/2014/main" id="{32DAB93D-47C0-4801-80BE-E160C2562E8F}"/>
              </a:ext>
            </a:extLst>
          </p:cNvPr>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5646755" y="3678930"/>
            <a:ext cx="552494" cy="754902"/>
          </a:xfrm>
          <a:prstGeom prst="rect">
            <a:avLst/>
          </a:prstGeom>
        </p:spPr>
      </p:pic>
      <p:pic>
        <p:nvPicPr>
          <p:cNvPr id="148" name="图片 147">
            <a:extLst>
              <a:ext uri="{FF2B5EF4-FFF2-40B4-BE49-F238E27FC236}">
                <a16:creationId xmlns:a16="http://schemas.microsoft.com/office/drawing/2014/main" id="{1BE32411-5429-44FE-B984-FCB337D5964B}"/>
              </a:ext>
            </a:extLst>
          </p:cNvPr>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8076204" y="2819841"/>
            <a:ext cx="552494" cy="754902"/>
          </a:xfrm>
          <a:prstGeom prst="rect">
            <a:avLst/>
          </a:prstGeom>
        </p:spPr>
      </p:pic>
      <p:pic>
        <p:nvPicPr>
          <p:cNvPr id="150" name="图片 149">
            <a:extLst>
              <a:ext uri="{FF2B5EF4-FFF2-40B4-BE49-F238E27FC236}">
                <a16:creationId xmlns:a16="http://schemas.microsoft.com/office/drawing/2014/main" id="{FB796B6B-5C3D-4630-96D5-BAF3D2759D7F}"/>
              </a:ext>
            </a:extLst>
          </p:cNvPr>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7466149" y="2842286"/>
            <a:ext cx="552494" cy="754902"/>
          </a:xfrm>
          <a:prstGeom prst="rect">
            <a:avLst/>
          </a:prstGeom>
        </p:spPr>
      </p:pic>
      <p:pic>
        <p:nvPicPr>
          <p:cNvPr id="152" name="图片 151">
            <a:extLst>
              <a:ext uri="{FF2B5EF4-FFF2-40B4-BE49-F238E27FC236}">
                <a16:creationId xmlns:a16="http://schemas.microsoft.com/office/drawing/2014/main" id="{A6B6701B-74F6-45B1-902B-08B2FB75790D}"/>
              </a:ext>
            </a:extLst>
          </p:cNvPr>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6894704" y="2813468"/>
            <a:ext cx="552494" cy="754902"/>
          </a:xfrm>
          <a:prstGeom prst="rect">
            <a:avLst/>
          </a:prstGeom>
        </p:spPr>
      </p:pic>
      <p:pic>
        <p:nvPicPr>
          <p:cNvPr id="154" name="图片 153">
            <a:extLst>
              <a:ext uri="{FF2B5EF4-FFF2-40B4-BE49-F238E27FC236}">
                <a16:creationId xmlns:a16="http://schemas.microsoft.com/office/drawing/2014/main" id="{28AC94FF-84BF-47E0-868F-AF174D7337B1}"/>
              </a:ext>
            </a:extLst>
          </p:cNvPr>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6290768" y="2815857"/>
            <a:ext cx="552494" cy="754902"/>
          </a:xfrm>
          <a:prstGeom prst="rect">
            <a:avLst/>
          </a:prstGeom>
        </p:spPr>
      </p:pic>
      <p:pic>
        <p:nvPicPr>
          <p:cNvPr id="156" name="图片 155">
            <a:extLst>
              <a:ext uri="{FF2B5EF4-FFF2-40B4-BE49-F238E27FC236}">
                <a16:creationId xmlns:a16="http://schemas.microsoft.com/office/drawing/2014/main" id="{2D540A23-3D11-488A-9199-129E1A2E7FF0}"/>
              </a:ext>
            </a:extLst>
          </p:cNvPr>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668931" y="2851092"/>
            <a:ext cx="552494" cy="754902"/>
          </a:xfrm>
          <a:prstGeom prst="rect">
            <a:avLst/>
          </a:prstGeom>
        </p:spPr>
      </p:pic>
      <p:pic>
        <p:nvPicPr>
          <p:cNvPr id="158" name="图片 157">
            <a:extLst>
              <a:ext uri="{FF2B5EF4-FFF2-40B4-BE49-F238E27FC236}">
                <a16:creationId xmlns:a16="http://schemas.microsoft.com/office/drawing/2014/main" id="{77075C96-A49E-49A1-86C6-F87C258EA3B1}"/>
              </a:ext>
            </a:extLst>
          </p:cNvPr>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5654881" y="2829317"/>
            <a:ext cx="552494" cy="754902"/>
          </a:xfrm>
          <a:prstGeom prst="rect">
            <a:avLst/>
          </a:prstGeom>
        </p:spPr>
      </p:pic>
      <p:pic>
        <p:nvPicPr>
          <p:cNvPr id="160" name="图片 159">
            <a:extLst>
              <a:ext uri="{FF2B5EF4-FFF2-40B4-BE49-F238E27FC236}">
                <a16:creationId xmlns:a16="http://schemas.microsoft.com/office/drawing/2014/main" id="{33E537D8-E143-4485-98DC-1464B20FC285}"/>
              </a:ext>
            </a:extLst>
          </p:cNvPr>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6316631" y="3678930"/>
            <a:ext cx="552495" cy="754902"/>
          </a:xfrm>
          <a:prstGeom prst="rect">
            <a:avLst/>
          </a:prstGeom>
        </p:spPr>
      </p:pic>
      <p:pic>
        <p:nvPicPr>
          <p:cNvPr id="162" name="图片 161">
            <a:extLst>
              <a:ext uri="{FF2B5EF4-FFF2-40B4-BE49-F238E27FC236}">
                <a16:creationId xmlns:a16="http://schemas.microsoft.com/office/drawing/2014/main" id="{7A9F29CE-EC87-46AE-8F87-7556654E815D}"/>
              </a:ext>
            </a:extLst>
          </p:cNvPr>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6920804" y="3668348"/>
            <a:ext cx="552495" cy="754902"/>
          </a:xfrm>
          <a:prstGeom prst="rect">
            <a:avLst/>
          </a:prstGeom>
        </p:spPr>
      </p:pic>
      <p:pic>
        <p:nvPicPr>
          <p:cNvPr id="164" name="图片 163">
            <a:extLst>
              <a:ext uri="{FF2B5EF4-FFF2-40B4-BE49-F238E27FC236}">
                <a16:creationId xmlns:a16="http://schemas.microsoft.com/office/drawing/2014/main" id="{FE0B86E8-C67E-49AA-87DB-8BC2C74DFB0B}"/>
              </a:ext>
            </a:extLst>
          </p:cNvPr>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7487799" y="3657926"/>
            <a:ext cx="552495" cy="754902"/>
          </a:xfrm>
          <a:prstGeom prst="rect">
            <a:avLst/>
          </a:prstGeom>
        </p:spPr>
      </p:pic>
      <p:pic>
        <p:nvPicPr>
          <p:cNvPr id="166" name="图片 165">
            <a:extLst>
              <a:ext uri="{FF2B5EF4-FFF2-40B4-BE49-F238E27FC236}">
                <a16:creationId xmlns:a16="http://schemas.microsoft.com/office/drawing/2014/main" id="{D47DD3A9-DDBF-411E-ACC2-9C23046AAA2D}"/>
              </a:ext>
            </a:extLst>
          </p:cNvPr>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8064957" y="3647594"/>
            <a:ext cx="552495" cy="754902"/>
          </a:xfrm>
          <a:prstGeom prst="rect">
            <a:avLst/>
          </a:prstGeom>
        </p:spPr>
      </p:pic>
      <p:pic>
        <p:nvPicPr>
          <p:cNvPr id="168" name="图片 167">
            <a:extLst>
              <a:ext uri="{FF2B5EF4-FFF2-40B4-BE49-F238E27FC236}">
                <a16:creationId xmlns:a16="http://schemas.microsoft.com/office/drawing/2014/main" id="{95774E50-99A0-4F2B-9E53-ADABDE2C87F4}"/>
              </a:ext>
            </a:extLst>
          </p:cNvPr>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8662463" y="3645174"/>
            <a:ext cx="552495" cy="754902"/>
          </a:xfrm>
          <a:prstGeom prst="rect">
            <a:avLst/>
          </a:prstGeom>
        </p:spPr>
      </p:pic>
      <p:pic>
        <p:nvPicPr>
          <p:cNvPr id="170" name="图片 169">
            <a:extLst>
              <a:ext uri="{FF2B5EF4-FFF2-40B4-BE49-F238E27FC236}">
                <a16:creationId xmlns:a16="http://schemas.microsoft.com/office/drawing/2014/main" id="{03F33E6E-5DDA-4A72-AFB2-AA1A56721A25}"/>
              </a:ext>
            </a:extLst>
          </p:cNvPr>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9288195" y="3691864"/>
            <a:ext cx="552494" cy="754901"/>
          </a:xfrm>
          <a:prstGeom prst="rect">
            <a:avLst/>
          </a:prstGeom>
        </p:spPr>
      </p:pic>
      <p:pic>
        <p:nvPicPr>
          <p:cNvPr id="172" name="图片 171">
            <a:extLst>
              <a:ext uri="{FF2B5EF4-FFF2-40B4-BE49-F238E27FC236}">
                <a16:creationId xmlns:a16="http://schemas.microsoft.com/office/drawing/2014/main" id="{2EB34EC4-3EB7-4673-86D2-0939CC2EA1D0}"/>
              </a:ext>
            </a:extLst>
          </p:cNvPr>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10539531" y="3678194"/>
            <a:ext cx="552494" cy="754901"/>
          </a:xfrm>
          <a:prstGeom prst="rect">
            <a:avLst/>
          </a:prstGeom>
        </p:spPr>
      </p:pic>
      <p:pic>
        <p:nvPicPr>
          <p:cNvPr id="174" name="图片 173">
            <a:extLst>
              <a:ext uri="{FF2B5EF4-FFF2-40B4-BE49-F238E27FC236}">
                <a16:creationId xmlns:a16="http://schemas.microsoft.com/office/drawing/2014/main" id="{51342ACD-8370-4AB7-A971-C9231B8EAFE1}"/>
              </a:ext>
            </a:extLst>
          </p:cNvPr>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11120265" y="3665878"/>
            <a:ext cx="552494" cy="754901"/>
          </a:xfrm>
          <a:prstGeom prst="rect">
            <a:avLst/>
          </a:prstGeom>
        </p:spPr>
      </p:pic>
      <p:pic>
        <p:nvPicPr>
          <p:cNvPr id="176" name="图片 175">
            <a:extLst>
              <a:ext uri="{FF2B5EF4-FFF2-40B4-BE49-F238E27FC236}">
                <a16:creationId xmlns:a16="http://schemas.microsoft.com/office/drawing/2014/main" id="{D0735013-CC04-4040-BB06-E4460821300D}"/>
              </a:ext>
            </a:extLst>
          </p:cNvPr>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9885883" y="3700764"/>
            <a:ext cx="552494" cy="754901"/>
          </a:xfrm>
          <a:prstGeom prst="rect">
            <a:avLst/>
          </a:prstGeom>
        </p:spPr>
      </p:pic>
      <p:pic>
        <p:nvPicPr>
          <p:cNvPr id="178" name="图片 177">
            <a:extLst>
              <a:ext uri="{FF2B5EF4-FFF2-40B4-BE49-F238E27FC236}">
                <a16:creationId xmlns:a16="http://schemas.microsoft.com/office/drawing/2014/main" id="{48D76BD3-26C7-499F-8AB3-9E194F23037C}"/>
              </a:ext>
            </a:extLst>
          </p:cNvPr>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6932786" y="4491796"/>
            <a:ext cx="552494" cy="754901"/>
          </a:xfrm>
          <a:prstGeom prst="rect">
            <a:avLst/>
          </a:prstGeom>
        </p:spPr>
      </p:pic>
      <p:pic>
        <p:nvPicPr>
          <p:cNvPr id="180" name="图片 179">
            <a:extLst>
              <a:ext uri="{FF2B5EF4-FFF2-40B4-BE49-F238E27FC236}">
                <a16:creationId xmlns:a16="http://schemas.microsoft.com/office/drawing/2014/main" id="{7A4F5150-FB51-48AB-B7D9-F020E2E8A618}"/>
              </a:ext>
            </a:extLst>
          </p:cNvPr>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6305607" y="4504767"/>
            <a:ext cx="552494" cy="754901"/>
          </a:xfrm>
          <a:prstGeom prst="rect">
            <a:avLst/>
          </a:prstGeom>
        </p:spPr>
      </p:pic>
      <p:pic>
        <p:nvPicPr>
          <p:cNvPr id="182" name="图片 181">
            <a:extLst>
              <a:ext uri="{FF2B5EF4-FFF2-40B4-BE49-F238E27FC236}">
                <a16:creationId xmlns:a16="http://schemas.microsoft.com/office/drawing/2014/main" id="{EA630E87-FA0B-453B-8746-D40774EE0BEA}"/>
              </a:ext>
            </a:extLst>
          </p:cNvPr>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7518127" y="4495902"/>
            <a:ext cx="552494" cy="754901"/>
          </a:xfrm>
          <a:prstGeom prst="rect">
            <a:avLst/>
          </a:prstGeom>
        </p:spPr>
      </p:pic>
      <p:pic>
        <p:nvPicPr>
          <p:cNvPr id="184" name="图片 183">
            <a:extLst>
              <a:ext uri="{FF2B5EF4-FFF2-40B4-BE49-F238E27FC236}">
                <a16:creationId xmlns:a16="http://schemas.microsoft.com/office/drawing/2014/main" id="{14924E03-EDBE-40F8-85D3-D40D5B61D52A}"/>
              </a:ext>
            </a:extLst>
          </p:cNvPr>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8097885" y="4512806"/>
            <a:ext cx="552494" cy="754901"/>
          </a:xfrm>
          <a:prstGeom prst="rect">
            <a:avLst/>
          </a:prstGeom>
        </p:spPr>
      </p:pic>
      <p:pic>
        <p:nvPicPr>
          <p:cNvPr id="186" name="图片 185">
            <a:extLst>
              <a:ext uri="{FF2B5EF4-FFF2-40B4-BE49-F238E27FC236}">
                <a16:creationId xmlns:a16="http://schemas.microsoft.com/office/drawing/2014/main" id="{AF9F8E1C-E7A6-48F1-8AFF-7CC6F04213CA}"/>
              </a:ext>
            </a:extLst>
          </p:cNvPr>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8690434" y="4519322"/>
            <a:ext cx="552494" cy="754901"/>
          </a:xfrm>
          <a:prstGeom prst="rect">
            <a:avLst/>
          </a:prstGeom>
        </p:spPr>
      </p:pic>
      <p:pic>
        <p:nvPicPr>
          <p:cNvPr id="188" name="图片 187">
            <a:extLst>
              <a:ext uri="{FF2B5EF4-FFF2-40B4-BE49-F238E27FC236}">
                <a16:creationId xmlns:a16="http://schemas.microsoft.com/office/drawing/2014/main" id="{5B24DEDB-8EB1-4952-BC1D-DBA21CE0B78F}"/>
              </a:ext>
            </a:extLst>
          </p:cNvPr>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9293251" y="4531200"/>
            <a:ext cx="552494" cy="754901"/>
          </a:xfrm>
          <a:prstGeom prst="rect">
            <a:avLst/>
          </a:prstGeom>
        </p:spPr>
      </p:pic>
      <p:pic>
        <p:nvPicPr>
          <p:cNvPr id="190" name="图片 189">
            <a:extLst>
              <a:ext uri="{FF2B5EF4-FFF2-40B4-BE49-F238E27FC236}">
                <a16:creationId xmlns:a16="http://schemas.microsoft.com/office/drawing/2014/main" id="{4A379E8F-E387-4CD0-AE17-74FE95BD043A}"/>
              </a:ext>
            </a:extLst>
          </p:cNvPr>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9914260" y="4540191"/>
            <a:ext cx="552494" cy="754901"/>
          </a:xfrm>
          <a:prstGeom prst="rect">
            <a:avLst/>
          </a:prstGeom>
        </p:spPr>
      </p:pic>
      <p:pic>
        <p:nvPicPr>
          <p:cNvPr id="192" name="图片 191">
            <a:extLst>
              <a:ext uri="{FF2B5EF4-FFF2-40B4-BE49-F238E27FC236}">
                <a16:creationId xmlns:a16="http://schemas.microsoft.com/office/drawing/2014/main" id="{987CF26B-077A-4E1D-A940-3919F2C2D657}"/>
              </a:ext>
            </a:extLst>
          </p:cNvPr>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10512270" y="4531200"/>
            <a:ext cx="552494" cy="754901"/>
          </a:xfrm>
          <a:prstGeom prst="rect">
            <a:avLst/>
          </a:prstGeom>
        </p:spPr>
      </p:pic>
      <p:pic>
        <p:nvPicPr>
          <p:cNvPr id="194" name="图片 193">
            <a:extLst>
              <a:ext uri="{FF2B5EF4-FFF2-40B4-BE49-F238E27FC236}">
                <a16:creationId xmlns:a16="http://schemas.microsoft.com/office/drawing/2014/main" id="{E3D4B9C1-4DCD-407F-BBA8-0CBEB65BCA1F}"/>
              </a:ext>
            </a:extLst>
          </p:cNvPr>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11151625" y="4531200"/>
            <a:ext cx="552494" cy="754901"/>
          </a:xfrm>
          <a:prstGeom prst="rect">
            <a:avLst/>
          </a:prstGeom>
        </p:spPr>
      </p:pic>
      <p:pic>
        <p:nvPicPr>
          <p:cNvPr id="196" name="图片 195">
            <a:extLst>
              <a:ext uri="{FF2B5EF4-FFF2-40B4-BE49-F238E27FC236}">
                <a16:creationId xmlns:a16="http://schemas.microsoft.com/office/drawing/2014/main" id="{BD6EC816-B759-42F6-881B-FF1E7B02DADB}"/>
              </a:ext>
            </a:extLst>
          </p:cNvPr>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5654881" y="4517997"/>
            <a:ext cx="552494" cy="754901"/>
          </a:xfrm>
          <a:prstGeom prst="rect">
            <a:avLst/>
          </a:prstGeom>
        </p:spPr>
      </p:pic>
      <p:sp>
        <p:nvSpPr>
          <p:cNvPr id="197" name="文本框 196">
            <a:extLst>
              <a:ext uri="{FF2B5EF4-FFF2-40B4-BE49-F238E27FC236}">
                <a16:creationId xmlns:a16="http://schemas.microsoft.com/office/drawing/2014/main" id="{95CD4AC3-46F9-4E62-8D12-F395D94AFE53}"/>
              </a:ext>
            </a:extLst>
          </p:cNvPr>
          <p:cNvSpPr txBox="1"/>
          <p:nvPr/>
        </p:nvSpPr>
        <p:spPr>
          <a:xfrm>
            <a:off x="5521866" y="5455577"/>
            <a:ext cx="6176397" cy="1508105"/>
          </a:xfrm>
          <a:prstGeom prst="rect">
            <a:avLst/>
          </a:prstGeom>
          <a:noFill/>
        </p:spPr>
        <p:txBody>
          <a:bodyPr vert="horz" wrap="square" rtlCol="0">
            <a:spAutoFit/>
          </a:bodyPr>
          <a:lstStyle/>
          <a:p>
            <a:r>
              <a:rPr lang="en-US" altLang="zh-CN"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Almost </a:t>
            </a:r>
            <a:r>
              <a:rPr lang="en-US" altLang="zh-CN" sz="3200" b="1" dirty="0">
                <a:solidFill>
                  <a:srgbClr val="FF0000"/>
                </a:solidFill>
                <a:latin typeface="Times New Roman" panose="02020603050405020304" pitchFamily="18" charset="0"/>
                <a:ea typeface="MComic PRC Medium" panose="00000500000000000000" pitchFamily="2" charset="-122"/>
                <a:cs typeface="Times New Roman" panose="02020603050405020304" pitchFamily="18" charset="0"/>
              </a:rPr>
              <a:t>300</a:t>
            </a:r>
            <a:r>
              <a:rPr lang="en-US" altLang="zh-CN"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 cards were produced for card fight system.</a:t>
            </a:r>
            <a:endParaRPr lang="zh-CN" altLang="en-US"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endParaRPr>
          </a:p>
          <a:p>
            <a:endParaRPr lang="zh-CN" altLang="en-US" sz="2800" dirty="0">
              <a:solidFill>
                <a:schemeClr val="bg1">
                  <a:lumMod val="85000"/>
                </a:schemeClr>
              </a:solidFill>
            </a:endParaRPr>
          </a:p>
        </p:txBody>
      </p:sp>
    </p:spTree>
    <p:extLst>
      <p:ext uri="{BB962C8B-B14F-4D97-AF65-F5344CB8AC3E}">
        <p14:creationId xmlns:p14="http://schemas.microsoft.com/office/powerpoint/2010/main" val="2390350784"/>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E9CAC"/>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278EB89-5A10-4BE5-9166-B9E05697684E}"/>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4" name="等腰三角形 13"/>
          <p:cNvSpPr/>
          <p:nvPr/>
        </p:nvSpPr>
        <p:spPr>
          <a:xfrm rot="10800000" flipV="1">
            <a:off x="5654162" y="6480175"/>
            <a:ext cx="971550" cy="377825"/>
          </a:xfrm>
          <a:prstGeom prst="triangle">
            <a:avLst/>
          </a:prstGeom>
          <a:solidFill>
            <a:srgbClr val="E5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5" name="等腰三角形 14"/>
          <p:cNvSpPr/>
          <p:nvPr/>
        </p:nvSpPr>
        <p:spPr>
          <a:xfrm rot="10800000" flipV="1">
            <a:off x="5654161" y="6480174"/>
            <a:ext cx="485775" cy="377825"/>
          </a:xfrm>
          <a:prstGeom prst="triangle">
            <a:avLst>
              <a:gd name="adj" fmla="val 0"/>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17" name="图片 16">
            <a:extLst>
              <a:ext uri="{FF2B5EF4-FFF2-40B4-BE49-F238E27FC236}">
                <a16:creationId xmlns:a16="http://schemas.microsoft.com/office/drawing/2014/main" id="{70B5F05E-A649-43AA-95CE-97E697923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34" name="文本框 33">
            <a:extLst>
              <a:ext uri="{FF2B5EF4-FFF2-40B4-BE49-F238E27FC236}">
                <a16:creationId xmlns:a16="http://schemas.microsoft.com/office/drawing/2014/main" id="{B19FC7BF-4FEC-4553-BBE0-81491B9FD727}"/>
              </a:ext>
            </a:extLst>
          </p:cNvPr>
          <p:cNvSpPr txBox="1"/>
          <p:nvPr/>
        </p:nvSpPr>
        <p:spPr>
          <a:xfrm>
            <a:off x="336330" y="447735"/>
            <a:ext cx="9696670" cy="1508105"/>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We use three months to learn how to use Blender to</a:t>
            </a:r>
            <a:r>
              <a:rPr lang="zh-CN" altLang="en-US"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 </a:t>
            </a:r>
            <a:r>
              <a:rPr lang="en-US" altLang="zh-CN"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produce</a:t>
            </a:r>
            <a:r>
              <a:rPr lang="zh-CN" altLang="en-US"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 </a:t>
            </a:r>
            <a:r>
              <a:rPr lang="en-US" altLang="zh-CN"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model and how to make actions for characters.</a:t>
            </a:r>
            <a:endParaRPr lang="zh-CN" altLang="en-US" sz="32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white">
                  <a:lumMod val="85000"/>
                </a:prstClr>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C8BA72BC-E99A-4480-89A4-3370B9F88A70}"/>
              </a:ext>
            </a:extLst>
          </p:cNvPr>
          <p:cNvPicPr>
            <a:picLocks noChangeAspect="1"/>
          </p:cNvPicPr>
          <p:nvPr/>
        </p:nvPicPr>
        <p:blipFill>
          <a:blip r:embed="rId5"/>
          <a:stretch>
            <a:fillRect/>
          </a:stretch>
        </p:blipFill>
        <p:spPr>
          <a:xfrm>
            <a:off x="541280" y="1685585"/>
            <a:ext cx="8376747" cy="4458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a:extLst>
              <a:ext uri="{FF2B5EF4-FFF2-40B4-BE49-F238E27FC236}">
                <a16:creationId xmlns:a16="http://schemas.microsoft.com/office/drawing/2014/main" id="{F5B69577-7FD5-4838-A14F-A7739DFD6E94}"/>
              </a:ext>
            </a:extLst>
          </p:cNvPr>
          <p:cNvPicPr>
            <a:picLocks noChangeAspect="1"/>
          </p:cNvPicPr>
          <p:nvPr/>
        </p:nvPicPr>
        <p:blipFill>
          <a:blip r:embed="rId6"/>
          <a:stretch>
            <a:fillRect/>
          </a:stretch>
        </p:blipFill>
        <p:spPr>
          <a:xfrm>
            <a:off x="8433774" y="1594495"/>
            <a:ext cx="3460382" cy="18581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6CC90094-2568-4088-8EFF-BD8D2FF0B7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3978" y="4317082"/>
            <a:ext cx="3410605" cy="1918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5873234"/>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E9CAC"/>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E6A7BA4-FB77-4251-98ED-C7FCDF2F5F0C}"/>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4" name="等腰三角形 13"/>
          <p:cNvSpPr/>
          <p:nvPr/>
        </p:nvSpPr>
        <p:spPr>
          <a:xfrm rot="10800000" flipV="1">
            <a:off x="5654162" y="6480175"/>
            <a:ext cx="971550" cy="377825"/>
          </a:xfrm>
          <a:prstGeom prst="triangle">
            <a:avLst/>
          </a:prstGeom>
          <a:solidFill>
            <a:srgbClr val="E5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5" name="等腰三角形 14"/>
          <p:cNvSpPr/>
          <p:nvPr/>
        </p:nvSpPr>
        <p:spPr>
          <a:xfrm rot="10800000" flipV="1">
            <a:off x="5654161" y="6480174"/>
            <a:ext cx="485775" cy="377825"/>
          </a:xfrm>
          <a:prstGeom prst="triangle">
            <a:avLst>
              <a:gd name="adj" fmla="val 0"/>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pic>
        <p:nvPicPr>
          <p:cNvPr id="17" name="图片 16">
            <a:extLst>
              <a:ext uri="{FF2B5EF4-FFF2-40B4-BE49-F238E27FC236}">
                <a16:creationId xmlns:a16="http://schemas.microsoft.com/office/drawing/2014/main" id="{70B5F05E-A649-43AA-95CE-97E697923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sp>
        <p:nvSpPr>
          <p:cNvPr id="34" name="文本框 33">
            <a:extLst>
              <a:ext uri="{FF2B5EF4-FFF2-40B4-BE49-F238E27FC236}">
                <a16:creationId xmlns:a16="http://schemas.microsoft.com/office/drawing/2014/main" id="{B19FC7BF-4FEC-4553-BBE0-81491B9FD727}"/>
              </a:ext>
            </a:extLst>
          </p:cNvPr>
          <p:cNvSpPr txBox="1"/>
          <p:nvPr/>
        </p:nvSpPr>
        <p:spPr>
          <a:xfrm>
            <a:off x="864519" y="576879"/>
            <a:ext cx="7336221" cy="2677656"/>
          </a:xfrm>
          <a:prstGeom prst="rect">
            <a:avLst/>
          </a:prstGeom>
          <a:noFill/>
        </p:spPr>
        <p:txBody>
          <a:bodyPr vert="horz" wrap="square" rtlCol="0">
            <a:spAutoFit/>
          </a:bodyPr>
          <a:lstStyle/>
          <a:p>
            <a:pPr>
              <a:defRPr/>
            </a:pPr>
            <a:r>
              <a:rPr lang="en-US" altLang="zh-CN" sz="28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And we use other three months to learn basic conception of how to build a 3D world. Include how to move character, how to construct game layer, how to import 3D models, how to use JSFML and how to build interact interface.</a:t>
            </a:r>
            <a:endParaRPr lang="zh-CN" altLang="en-US" sz="28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white">
                  <a:lumMod val="85000"/>
                </a:prstClr>
              </a:solidFill>
              <a:effectLst/>
              <a:uLnTx/>
              <a:uFillTx/>
              <a:latin typeface="Calibri"/>
              <a:ea typeface="宋体" panose="02010600030101010101" pitchFamily="2" charset="-122"/>
              <a:cs typeface="+mn-cs"/>
            </a:endParaRPr>
          </a:p>
        </p:txBody>
      </p:sp>
      <p:sp>
        <p:nvSpPr>
          <p:cNvPr id="7" name="文本框 6">
            <a:extLst>
              <a:ext uri="{FF2B5EF4-FFF2-40B4-BE49-F238E27FC236}">
                <a16:creationId xmlns:a16="http://schemas.microsoft.com/office/drawing/2014/main" id="{39932D5D-7DBF-4F16-A530-3CFA3051C047}"/>
              </a:ext>
            </a:extLst>
          </p:cNvPr>
          <p:cNvSpPr txBox="1"/>
          <p:nvPr/>
        </p:nvSpPr>
        <p:spPr>
          <a:xfrm>
            <a:off x="864519" y="3429000"/>
            <a:ext cx="7336221" cy="1815882"/>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We generate jar package and exe file, so everyone could have fun to play our game.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We use our own Logo to show this is our game.</a:t>
            </a:r>
            <a:endParaRPr lang="zh-CN" altLang="en-US" sz="28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white">
                  <a:lumMod val="85000"/>
                </a:prstClr>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8A4B35B4-C6A1-42EF-8F9B-E97A58942385}"/>
              </a:ext>
            </a:extLst>
          </p:cNvPr>
          <p:cNvPicPr>
            <a:picLocks noChangeAspect="1"/>
          </p:cNvPicPr>
          <p:nvPr/>
        </p:nvPicPr>
        <p:blipFill>
          <a:blip r:embed="rId5"/>
          <a:stretch>
            <a:fillRect/>
          </a:stretch>
        </p:blipFill>
        <p:spPr>
          <a:xfrm>
            <a:off x="9034650" y="576879"/>
            <a:ext cx="975445" cy="5875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D6AEBA82-1572-4F57-8026-38ADBD71F76A}"/>
                  </a:ext>
                </a:extLst>
              </p:cNvPr>
              <p:cNvGraphicFramePr>
                <a:graphicFrameLocks noChangeAspect="1"/>
              </p:cNvGraphicFramePr>
              <p:nvPr>
                <p:extLst>
                  <p:ext uri="{D42A27DB-BD31-4B8C-83A1-F6EECF244321}">
                    <p14:modId xmlns:p14="http://schemas.microsoft.com/office/powerpoint/2010/main" val="116442041"/>
                  </p:ext>
                </p:extLst>
              </p:nvPr>
            </p:nvGraphicFramePr>
            <p:xfrm>
              <a:off x="-64478" y="5519842"/>
              <a:ext cx="928997" cy="1338158"/>
            </p:xfrm>
            <a:graphic>
              <a:graphicData uri="http://schemas.microsoft.com/office/drawing/2017/model3d">
                <am3d:model3d r:embed="rId6">
                  <am3d:spPr>
                    <a:xfrm>
                      <a:off x="0" y="0"/>
                      <a:ext cx="928997" cy="1338158"/>
                    </a:xfrm>
                    <a:prstGeom prst="rect">
                      <a:avLst/>
                    </a:prstGeom>
                  </am3d:spPr>
                  <am3d:camera>
                    <am3d:pos x="0" y="0" z="65478052"/>
                    <am3d:up dx="0" dy="36000000" dz="0"/>
                    <am3d:lookAt x="0" y="0" z="0"/>
                    <am3d:perspective fov="2700000"/>
                  </am3d:camera>
                  <am3d:trans>
                    <am3d:meterPerModelUnit n="9679" d="1000000"/>
                    <am3d:preTrans dx="304591" dy="-19943689" dz="2110358"/>
                    <am3d:scale>
                      <am3d:sx n="1000000" d="1000000"/>
                      <am3d:sy n="1000000" d="1000000"/>
                      <am3d:sz n="1000000" d="1000000"/>
                    </am3d:scale>
                    <am3d:rot ay="5400000"/>
                    <am3d:postTrans dx="0" dy="0" dz="0"/>
                  </am3d:trans>
                  <am3d:raster rName="Office3DRenderer" rVer="16.0.8326">
                    <am3d:blip r:embed="rId7"/>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16420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D6AEBA82-1572-4F57-8026-38ADBD71F76A}"/>
                  </a:ext>
                </a:extLst>
              </p:cNvPr>
              <p:cNvPicPr>
                <a:picLocks noGrp="1" noRot="1" noChangeAspect="1" noMove="1" noResize="1" noEditPoints="1" noAdjustHandles="1" noChangeArrowheads="1" noChangeShapeType="1" noCrop="1"/>
              </p:cNvPicPr>
              <p:nvPr/>
            </p:nvPicPr>
            <p:blipFill>
              <a:blip r:embed="rId7"/>
              <a:stretch>
                <a:fillRect/>
              </a:stretch>
            </p:blipFill>
            <p:spPr>
              <a:xfrm>
                <a:off x="-64478" y="5519842"/>
                <a:ext cx="928997" cy="1338158"/>
              </a:xfrm>
              <a:prstGeom prst="rect">
                <a:avLst/>
              </a:prstGeom>
            </p:spPr>
          </p:pic>
        </mc:Fallback>
      </mc:AlternateContent>
    </p:spTree>
    <p:extLst>
      <p:ext uri="{BB962C8B-B14F-4D97-AF65-F5344CB8AC3E}">
        <p14:creationId xmlns:p14="http://schemas.microsoft.com/office/powerpoint/2010/main" val="2387053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2"/>
                                        </p:tgtEl>
                                        <p:attrNameLst>
                                          <p:attrName>embedded1</p:attrName>
                                        </p:attrNameLst>
                                      </p:cBhvr>
                                      <p:tavLst>
                                        <p:tav tm="0">
                                          <p:val>
                                            <p:fltVal val="0"/>
                                          </p:val>
                                        </p:tav>
                                        <p:tav tm="100000">
                                          <p:val>
                                            <p:fltVal val="1"/>
                                          </p:val>
                                        </p:tav>
                                      </p:tavLst>
                                    </p:anim>
                                  </p:childTnLst>
                                </p:cTn>
                              </p:par>
                              <p:par>
                                <p:cTn id="7" presetID="53" presetClass="entr" presetSubtype="16"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3D95CE1C-281C-4BF9-B9F7-0D0387F822D2}"/>
              </a:ext>
            </a:extLst>
          </p:cNvPr>
          <p:cNvSpPr/>
          <p:nvPr/>
        </p:nvSpPr>
        <p:spPr>
          <a:xfrm>
            <a:off x="0" y="12700"/>
            <a:ext cx="12192000" cy="68580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8" name="等腰三角形 7"/>
          <p:cNvSpPr/>
          <p:nvPr/>
        </p:nvSpPr>
        <p:spPr>
          <a:xfrm>
            <a:off x="2924912" y="4372424"/>
            <a:ext cx="1311691" cy="2485576"/>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9" name="等腰三角形 8"/>
          <p:cNvSpPr/>
          <p:nvPr/>
        </p:nvSpPr>
        <p:spPr>
          <a:xfrm flipH="1">
            <a:off x="4215582" y="4372424"/>
            <a:ext cx="1311691" cy="2485576"/>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4" name="矩形 3"/>
          <p:cNvSpPr/>
          <p:nvPr/>
        </p:nvSpPr>
        <p:spPr>
          <a:xfrm>
            <a:off x="6304547" y="0"/>
            <a:ext cx="5887453" cy="685800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grpSp>
        <p:nvGrpSpPr>
          <p:cNvPr id="12" name="组合 11"/>
          <p:cNvGrpSpPr/>
          <p:nvPr/>
        </p:nvGrpSpPr>
        <p:grpSpPr>
          <a:xfrm rot="10800000">
            <a:off x="10739439" y="-1"/>
            <a:ext cx="1452561" cy="1387375"/>
            <a:chOff x="4540469" y="1529773"/>
            <a:chExt cx="2602361" cy="2485576"/>
          </a:xfrm>
        </p:grpSpPr>
        <p:sp>
          <p:nvSpPr>
            <p:cNvPr id="10" name="等腰三角形 9"/>
            <p:cNvSpPr/>
            <p:nvPr/>
          </p:nvSpPr>
          <p:spPr>
            <a:xfrm>
              <a:off x="4540469" y="1529773"/>
              <a:ext cx="1311691" cy="2485576"/>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1" name="等腰三角形 10"/>
            <p:cNvSpPr/>
            <p:nvPr/>
          </p:nvSpPr>
          <p:spPr>
            <a:xfrm flipH="1">
              <a:off x="5831139" y="1529773"/>
              <a:ext cx="1311691" cy="2485576"/>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grpSp>
      <p:grpSp>
        <p:nvGrpSpPr>
          <p:cNvPr id="15" name="组合 14"/>
          <p:cNvGrpSpPr/>
          <p:nvPr/>
        </p:nvGrpSpPr>
        <p:grpSpPr>
          <a:xfrm>
            <a:off x="4219762" y="2875547"/>
            <a:ext cx="4169569" cy="3982453"/>
            <a:chOff x="4540469" y="1529773"/>
            <a:chExt cx="2602361" cy="2485576"/>
          </a:xfrm>
        </p:grpSpPr>
        <p:sp>
          <p:nvSpPr>
            <p:cNvPr id="13" name="等腰三角形 12"/>
            <p:cNvSpPr/>
            <p:nvPr/>
          </p:nvSpPr>
          <p:spPr>
            <a:xfrm>
              <a:off x="4540469" y="1529773"/>
              <a:ext cx="1311691" cy="2485576"/>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4" name="等腰三角形 13"/>
            <p:cNvSpPr/>
            <p:nvPr/>
          </p:nvSpPr>
          <p:spPr>
            <a:xfrm flipH="1">
              <a:off x="5831139" y="1529773"/>
              <a:ext cx="1311691" cy="2485576"/>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grpSp>
      <p:grpSp>
        <p:nvGrpSpPr>
          <p:cNvPr id="16" name="组合 15"/>
          <p:cNvGrpSpPr/>
          <p:nvPr/>
        </p:nvGrpSpPr>
        <p:grpSpPr>
          <a:xfrm rot="10800000" flipV="1">
            <a:off x="7071309" y="4372424"/>
            <a:ext cx="2602361" cy="2485576"/>
            <a:chOff x="4540469" y="1529773"/>
            <a:chExt cx="2602361" cy="2485576"/>
          </a:xfrm>
        </p:grpSpPr>
        <p:sp>
          <p:nvSpPr>
            <p:cNvPr id="17" name="等腰三角形 16"/>
            <p:cNvSpPr/>
            <p:nvPr/>
          </p:nvSpPr>
          <p:spPr>
            <a:xfrm>
              <a:off x="4540469" y="1529773"/>
              <a:ext cx="1311691" cy="2485576"/>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18" name="等腰三角形 17"/>
            <p:cNvSpPr/>
            <p:nvPr/>
          </p:nvSpPr>
          <p:spPr>
            <a:xfrm flipH="1">
              <a:off x="5831139" y="1529773"/>
              <a:ext cx="1311691" cy="2485576"/>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grpSp>
      <p:sp>
        <p:nvSpPr>
          <p:cNvPr id="20" name="矩形 19"/>
          <p:cNvSpPr/>
          <p:nvPr/>
        </p:nvSpPr>
        <p:spPr>
          <a:xfrm>
            <a:off x="6476943" y="592994"/>
            <a:ext cx="5348983" cy="95410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rPr>
              <a:t>After generate exe program, it size is 2.13GB </a:t>
            </a:r>
            <a:endParaRPr lang="zh-CN" altLang="en-US" sz="2800" b="1" dirty="0">
              <a:solidFill>
                <a:srgbClr val="E5E5E0"/>
              </a:solidFill>
              <a:latin typeface="Times New Roman" panose="02020603050405020304" pitchFamily="18" charset="0"/>
              <a:ea typeface="MComic PRC Medium" panose="00000500000000000000" pitchFamily="2" charset="-122"/>
              <a:cs typeface="Times New Roman" panose="02020603050405020304" pitchFamily="18" charset="0"/>
            </a:endParaRPr>
          </a:p>
        </p:txBody>
      </p:sp>
      <p:pic>
        <p:nvPicPr>
          <p:cNvPr id="22" name="图片 21">
            <a:extLst>
              <a:ext uri="{FF2B5EF4-FFF2-40B4-BE49-F238E27FC236}">
                <a16:creationId xmlns:a16="http://schemas.microsoft.com/office/drawing/2014/main" id="{2B1712A0-9E90-43E7-B669-843EBDE09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4950" y="101827"/>
            <a:ext cx="849633" cy="849633"/>
          </a:xfrm>
          <a:prstGeom prst="rect">
            <a:avLst/>
          </a:prstGeom>
        </p:spPr>
      </p:pic>
      <p:pic>
        <p:nvPicPr>
          <p:cNvPr id="21" name="图片 20">
            <a:extLst>
              <a:ext uri="{FF2B5EF4-FFF2-40B4-BE49-F238E27FC236}">
                <a16:creationId xmlns:a16="http://schemas.microsoft.com/office/drawing/2014/main" id="{74B7F342-BE70-4BCD-91F2-1148732ED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083" y="1715533"/>
            <a:ext cx="2885597" cy="4110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7682C498-407B-4471-93DE-C783604EF853}"/>
              </a:ext>
            </a:extLst>
          </p:cNvPr>
          <p:cNvSpPr txBox="1"/>
          <p:nvPr/>
        </p:nvSpPr>
        <p:spPr>
          <a:xfrm>
            <a:off x="1203668" y="597409"/>
            <a:ext cx="4323605"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The jar program is about 810MB</a:t>
            </a:r>
            <a:endParaRPr kumimoji="0" lang="zh-CN" altLang="en-US" sz="2800" b="0" i="0" u="none" strike="noStrike" kern="1200" cap="none" spc="0" normalizeH="0" baseline="0" noProof="0" dirty="0">
              <a:ln>
                <a:noFill/>
              </a:ln>
              <a:solidFill>
                <a:srgbClr val="4F5261"/>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28" name="图片 27">
            <a:extLst>
              <a:ext uri="{FF2B5EF4-FFF2-40B4-BE49-F238E27FC236}">
                <a16:creationId xmlns:a16="http://schemas.microsoft.com/office/drawing/2014/main" id="{95371A51-6E7E-481E-8E8F-91FBC00205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6321" y="1715532"/>
            <a:ext cx="3047540" cy="4110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m3d="http://schemas.microsoft.com/office/drawing/2017/model3d" Requires="am3d">
          <p:graphicFrame>
            <p:nvGraphicFramePr>
              <p:cNvPr id="19" name="3D 模型 18">
                <a:extLst>
                  <a:ext uri="{FF2B5EF4-FFF2-40B4-BE49-F238E27FC236}">
                    <a16:creationId xmlns:a16="http://schemas.microsoft.com/office/drawing/2014/main" id="{D49D3199-6AB8-4379-887D-0CE38DEE63C3}"/>
                  </a:ext>
                </a:extLst>
              </p:cNvPr>
              <p:cNvGraphicFramePr>
                <a:graphicFrameLocks noChangeAspect="1"/>
              </p:cNvGraphicFramePr>
              <p:nvPr>
                <p:extLst>
                  <p:ext uri="{D42A27DB-BD31-4B8C-83A1-F6EECF244321}">
                    <p14:modId xmlns:p14="http://schemas.microsoft.com/office/powerpoint/2010/main" val="1215369099"/>
                  </p:ext>
                </p:extLst>
              </p:nvPr>
            </p:nvGraphicFramePr>
            <p:xfrm>
              <a:off x="442512" y="5382124"/>
              <a:ext cx="1201095" cy="1613592"/>
            </p:xfrm>
            <a:graphic>
              <a:graphicData uri="http://schemas.microsoft.com/office/drawing/2017/model3d">
                <am3d:model3d r:embed="rId7">
                  <am3d:spPr>
                    <a:xfrm>
                      <a:off x="0" y="0"/>
                      <a:ext cx="1201095" cy="1613592"/>
                    </a:xfrm>
                    <a:prstGeom prst="rect">
                      <a:avLst/>
                    </a:prstGeom>
                  </am3d:spPr>
                  <am3d:camera>
                    <am3d:pos x="0" y="0" z="65478052"/>
                    <am3d:up dx="0" dy="36000000" dz="0"/>
                    <am3d:lookAt x="0" y="0" z="0"/>
                    <am3d:perspective fov="2700000"/>
                  </am3d:camera>
                  <am3d:trans>
                    <am3d:meterPerModelUnit n="9679" d="1000000"/>
                    <am3d:preTrans dx="304591" dy="-19943689" dz="2110358"/>
                    <am3d:scale>
                      <am3d:sx n="1000000" d="1000000"/>
                      <am3d:sy n="1000000" d="1000000"/>
                      <am3d:sz n="1000000" d="1000000"/>
                    </am3d:scale>
                    <am3d:rot ax="1200000" ay="1800000" az="600000"/>
                    <am3d:postTrans dx="0" dy="0" dz="0"/>
                  </am3d:trans>
                  <am3d:raster rName="Office3DRenderer" rVer="16.0.8326">
                    <am3d:blip r:embed="rId8"/>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16420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模型 18">
                <a:extLst>
                  <a:ext uri="{FF2B5EF4-FFF2-40B4-BE49-F238E27FC236}">
                    <a16:creationId xmlns:a16="http://schemas.microsoft.com/office/drawing/2014/main" id="{D49D3199-6AB8-4379-887D-0CE38DEE63C3}"/>
                  </a:ext>
                </a:extLst>
              </p:cNvPr>
              <p:cNvPicPr>
                <a:picLocks noGrp="1" noRot="1" noChangeAspect="1" noMove="1" noResize="1" noEditPoints="1" noAdjustHandles="1" noChangeArrowheads="1" noChangeShapeType="1" noCrop="1"/>
              </p:cNvPicPr>
              <p:nvPr/>
            </p:nvPicPr>
            <p:blipFill>
              <a:blip r:embed="rId8"/>
              <a:stretch>
                <a:fillRect/>
              </a:stretch>
            </p:blipFill>
            <p:spPr>
              <a:xfrm>
                <a:off x="442512" y="5382124"/>
                <a:ext cx="1201095" cy="1613592"/>
              </a:xfrm>
              <a:prstGeom prst="rect">
                <a:avLst/>
              </a:prstGeom>
            </p:spPr>
          </p:pic>
        </mc:Fallback>
      </mc:AlternateContent>
    </p:spTree>
    <p:extLst>
      <p:ext uri="{BB962C8B-B14F-4D97-AF65-F5344CB8AC3E}">
        <p14:creationId xmlns:p14="http://schemas.microsoft.com/office/powerpoint/2010/main" val="936184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anim calcmode="lin" valueType="num">
                                      <p:cBhvr>
                                        <p:cTn id="13" dur="250" fill="hold"/>
                                        <p:tgtEl>
                                          <p:spTgt spid="16"/>
                                        </p:tgtEl>
                                        <p:attrNameLst>
                                          <p:attrName>ppt_x</p:attrName>
                                        </p:attrNameLst>
                                      </p:cBhvr>
                                      <p:tavLst>
                                        <p:tav tm="0">
                                          <p:val>
                                            <p:strVal val="#ppt_x"/>
                                          </p:val>
                                        </p:tav>
                                        <p:tav tm="100000">
                                          <p:val>
                                            <p:strVal val="#ppt_x"/>
                                          </p:val>
                                        </p:tav>
                                      </p:tavLst>
                                    </p:anim>
                                    <p:anim calcmode="lin" valueType="num">
                                      <p:cBhvr>
                                        <p:cTn id="14" dur="25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anim calcmode="lin" valueType="num">
                                      <p:cBhvr>
                                        <p:cTn id="23" dur="250" fill="hold"/>
                                        <p:tgtEl>
                                          <p:spTgt spid="9"/>
                                        </p:tgtEl>
                                        <p:attrNameLst>
                                          <p:attrName>ppt_x</p:attrName>
                                        </p:attrNameLst>
                                      </p:cBhvr>
                                      <p:tavLst>
                                        <p:tav tm="0">
                                          <p:val>
                                            <p:strVal val="#ppt_x"/>
                                          </p:val>
                                        </p:tav>
                                        <p:tav tm="100000">
                                          <p:val>
                                            <p:strVal val="#ppt_x"/>
                                          </p:val>
                                        </p:tav>
                                      </p:tavLst>
                                    </p:anim>
                                    <p:anim calcmode="lin" valueType="num">
                                      <p:cBhvr>
                                        <p:cTn id="24" dur="250" fill="hold"/>
                                        <p:tgtEl>
                                          <p:spTgt spid="9"/>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anim calcmode="lin" valueType="num">
                                      <p:cBhvr>
                                        <p:cTn id="28" dur="250" fill="hold"/>
                                        <p:tgtEl>
                                          <p:spTgt spid="12"/>
                                        </p:tgtEl>
                                        <p:attrNameLst>
                                          <p:attrName>ppt_x</p:attrName>
                                        </p:attrNameLst>
                                      </p:cBhvr>
                                      <p:tavLst>
                                        <p:tav tm="0">
                                          <p:val>
                                            <p:strVal val="#ppt_x"/>
                                          </p:val>
                                        </p:tav>
                                        <p:tav tm="100000">
                                          <p:val>
                                            <p:strVal val="#ppt_x"/>
                                          </p:val>
                                        </p:tav>
                                      </p:tavLst>
                                    </p:anim>
                                    <p:anim calcmode="lin" valueType="num">
                                      <p:cBhvr>
                                        <p:cTn id="29" dur="250" fill="hold"/>
                                        <p:tgtEl>
                                          <p:spTgt spid="12"/>
                                        </p:tgtEl>
                                        <p:attrNameLst>
                                          <p:attrName>ppt_y</p:attrName>
                                        </p:attrNameLst>
                                      </p:cBhvr>
                                      <p:tavLst>
                                        <p:tav tm="0">
                                          <p:val>
                                            <p:strVal val="#ppt_y-.1"/>
                                          </p:val>
                                        </p:tav>
                                        <p:tav tm="100000">
                                          <p:val>
                                            <p:strVal val="#ppt_y"/>
                                          </p:val>
                                        </p:tav>
                                      </p:tavLst>
                                    </p:anim>
                                  </p:childTnLst>
                                </p:cTn>
                              </p:par>
                              <p:par>
                                <p:cTn id="30" presetID="100" presetClass="emph" presetSubtype="1" repeatCount="indefinite" fill="hold" nodeType="withEffect">
                                  <p:stCondLst>
                                    <p:cond delay="0"/>
                                  </p:stCondLst>
                                  <p:childTnLst>
                                    <p:anim calcmode="lin" valueType="num">
                                      <p:cBhvr>
                                        <p:cTn id="31" dur="1000" fill="hold"/>
                                        <p:tgtEl>
                                          <p:spTgt spid="1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4679</Words>
  <Application>Microsoft Office PowerPoint</Application>
  <PresentationFormat>宽屏</PresentationFormat>
  <Paragraphs>418</Paragraphs>
  <Slides>58</Slides>
  <Notes>54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58</vt:i4>
      </vt:variant>
    </vt:vector>
  </HeadingPairs>
  <TitlesOfParts>
    <vt:vector size="71" baseType="lpstr">
      <vt:lpstr>Bell MT</vt:lpstr>
      <vt:lpstr>Microsoft JhengHei</vt:lpstr>
      <vt:lpstr>Arial</vt:lpstr>
      <vt:lpstr>Microsoft JhengHei UI</vt:lpstr>
      <vt:lpstr>Calibri Light</vt:lpstr>
      <vt:lpstr>Castellar</vt:lpstr>
      <vt:lpstr>Calibri</vt:lpstr>
      <vt:lpstr>等线</vt:lpstr>
      <vt:lpstr>Algerian</vt:lpstr>
      <vt:lpstr>MComic PRC Medium</vt:lpstr>
      <vt:lpstr>MStream PRC Bold</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Enemy Intro</vt:lpstr>
      <vt:lpstr>Enemy Intro</vt:lpstr>
      <vt:lpstr>PowerPoint 演示文稿</vt:lpstr>
      <vt:lpstr>PowerPoint 演示文稿</vt:lpstr>
      <vt:lpstr>Battle Lifecycle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彭 奏章</dc:creator>
  <cp:lastModifiedBy>高 士玮</cp:lastModifiedBy>
  <cp:revision>36</cp:revision>
  <dcterms:created xsi:type="dcterms:W3CDTF">2020-06-03T13:51:57Z</dcterms:created>
  <dcterms:modified xsi:type="dcterms:W3CDTF">2020-06-04T05:06:05Z</dcterms:modified>
</cp:coreProperties>
</file>